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0" r:id="rId6"/>
    <p:sldId id="347" r:id="rId7"/>
    <p:sldId id="425" r:id="rId8"/>
    <p:sldId id="435" r:id="rId9"/>
    <p:sldId id="436" r:id="rId10"/>
    <p:sldId id="427" r:id="rId11"/>
    <p:sldId id="437" r:id="rId12"/>
    <p:sldId id="428" r:id="rId13"/>
    <p:sldId id="438" r:id="rId14"/>
    <p:sldId id="439" r:id="rId15"/>
    <p:sldId id="440" r:id="rId16"/>
    <p:sldId id="441" r:id="rId17"/>
    <p:sldId id="429" r:id="rId18"/>
    <p:sldId id="442" r:id="rId19"/>
    <p:sldId id="443" r:id="rId20"/>
    <p:sldId id="444" r:id="rId21"/>
    <p:sldId id="445" r:id="rId22"/>
    <p:sldId id="446" r:id="rId23"/>
    <p:sldId id="448" r:id="rId24"/>
    <p:sldId id="449" r:id="rId25"/>
    <p:sldId id="450" r:id="rId26"/>
    <p:sldId id="451" r:id="rId27"/>
    <p:sldId id="480" r:id="rId28"/>
    <p:sldId id="452" r:id="rId29"/>
    <p:sldId id="453" r:id="rId30"/>
    <p:sldId id="454" r:id="rId31"/>
    <p:sldId id="433" r:id="rId32"/>
    <p:sldId id="455" r:id="rId33"/>
    <p:sldId id="430" r:id="rId34"/>
    <p:sldId id="431" r:id="rId35"/>
    <p:sldId id="481" r:id="rId36"/>
    <p:sldId id="434" r:id="rId37"/>
    <p:sldId id="456" r:id="rId38"/>
    <p:sldId id="457" r:id="rId39"/>
    <p:sldId id="482" r:id="rId40"/>
    <p:sldId id="483" r:id="rId41"/>
    <p:sldId id="484" r:id="rId42"/>
    <p:sldId id="485" r:id="rId43"/>
    <p:sldId id="461" r:id="rId44"/>
    <p:sldId id="458" r:id="rId45"/>
    <p:sldId id="459" r:id="rId46"/>
    <p:sldId id="462" r:id="rId47"/>
    <p:sldId id="463" r:id="rId48"/>
    <p:sldId id="464" r:id="rId49"/>
    <p:sldId id="460" r:id="rId50"/>
    <p:sldId id="465" r:id="rId51"/>
    <p:sldId id="466" r:id="rId52"/>
    <p:sldId id="298" r:id="rId53"/>
  </p:sldIdLst>
  <p:sldSz cx="9144000" cy="5143500" type="screen16x9"/>
  <p:notesSz cx="6858000" cy="9144000"/>
  <p:custDataLst>
    <p:tags r:id="rId57"/>
  </p:custDataLst>
  <p:defaultTextStyle>
    <a:defPPr>
      <a:defRPr lang="zh-CN"/>
    </a:defPPr>
    <a:lvl1pPr marL="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5CF"/>
    <a:srgbClr val="1507C9"/>
    <a:srgbClr val="3B8ABF"/>
    <a:srgbClr val="1B90A2"/>
    <a:srgbClr val="FDCD5F"/>
    <a:srgbClr val="F5841C"/>
    <a:srgbClr val="5FCACB"/>
    <a:srgbClr val="826C4A"/>
    <a:srgbClr val="FDB900"/>
    <a:srgbClr val="319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20" autoAdjust="0"/>
  </p:normalViewPr>
  <p:slideViewPr>
    <p:cSldViewPr snapToGrid="0" showGuides="1">
      <p:cViewPr varScale="1">
        <p:scale>
          <a:sx n="113" d="100"/>
          <a:sy n="113" d="100"/>
        </p:scale>
        <p:origin x="918" y="102"/>
      </p:cViewPr>
      <p:guideLst>
        <p:guide orient="horz" pos="2116"/>
        <p:guide pos="3840"/>
        <p:guide orient="horz" pos="162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27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A4E1-D087-4241-82D2-D469373BF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9BCD-FC96-4413-9DDA-CA9419F95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286"/>
            <a:ext cx="9131808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 userDrawn="1"/>
        </p:nvGrpSpPr>
        <p:grpSpPr>
          <a:xfrm>
            <a:off x="7937977" y="127373"/>
            <a:ext cx="983925" cy="431203"/>
            <a:chOff x="586454" y="915988"/>
            <a:chExt cx="2115471" cy="927100"/>
          </a:xfrm>
          <a:solidFill>
            <a:srgbClr val="FF0000"/>
          </a:solidFill>
        </p:grpSpPr>
        <p:sp>
          <p:nvSpPr>
            <p:cNvPr id="27" name="Freeform 5"/>
            <p:cNvSpPr/>
            <p:nvPr/>
          </p:nvSpPr>
          <p:spPr bwMode="auto">
            <a:xfrm>
              <a:off x="606425" y="1671638"/>
              <a:ext cx="146050" cy="171450"/>
            </a:xfrm>
            <a:custGeom>
              <a:avLst/>
              <a:gdLst>
                <a:gd name="T0" fmla="*/ 105 w 105"/>
                <a:gd name="T1" fmla="*/ 16 h 122"/>
                <a:gd name="T2" fmla="*/ 102 w 105"/>
                <a:gd name="T3" fmla="*/ 18 h 122"/>
                <a:gd name="T4" fmla="*/ 62 w 105"/>
                <a:gd name="T5" fmla="*/ 3 h 122"/>
                <a:gd name="T6" fmla="*/ 3 w 105"/>
                <a:gd name="T7" fmla="*/ 61 h 122"/>
                <a:gd name="T8" fmla="*/ 62 w 105"/>
                <a:gd name="T9" fmla="*/ 119 h 122"/>
                <a:gd name="T10" fmla="*/ 102 w 105"/>
                <a:gd name="T11" fmla="*/ 104 h 122"/>
                <a:gd name="T12" fmla="*/ 105 w 105"/>
                <a:gd name="T13" fmla="*/ 107 h 122"/>
                <a:gd name="T14" fmla="*/ 62 w 105"/>
                <a:gd name="T15" fmla="*/ 122 h 122"/>
                <a:gd name="T16" fmla="*/ 0 w 105"/>
                <a:gd name="T17" fmla="*/ 61 h 122"/>
                <a:gd name="T18" fmla="*/ 62 w 105"/>
                <a:gd name="T19" fmla="*/ 0 h 122"/>
                <a:gd name="T20" fmla="*/ 105 w 105"/>
                <a:gd name="T21" fmla="*/ 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122">
                  <a:moveTo>
                    <a:pt x="105" y="16"/>
                  </a:moveTo>
                  <a:cubicBezTo>
                    <a:pt x="102" y="18"/>
                    <a:pt x="102" y="18"/>
                    <a:pt x="102" y="18"/>
                  </a:cubicBezTo>
                  <a:cubicBezTo>
                    <a:pt x="92" y="9"/>
                    <a:pt x="78" y="3"/>
                    <a:pt x="62" y="3"/>
                  </a:cubicBezTo>
                  <a:cubicBezTo>
                    <a:pt x="30" y="3"/>
                    <a:pt x="3" y="29"/>
                    <a:pt x="3" y="61"/>
                  </a:cubicBezTo>
                  <a:cubicBezTo>
                    <a:pt x="3" y="93"/>
                    <a:pt x="30" y="119"/>
                    <a:pt x="62" y="119"/>
                  </a:cubicBezTo>
                  <a:cubicBezTo>
                    <a:pt x="78" y="119"/>
                    <a:pt x="92" y="114"/>
                    <a:pt x="102" y="104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3" y="116"/>
                    <a:pt x="79" y="122"/>
                    <a:pt x="62" y="122"/>
                  </a:cubicBezTo>
                  <a:cubicBezTo>
                    <a:pt x="28" y="122"/>
                    <a:pt x="0" y="95"/>
                    <a:pt x="0" y="61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79" y="0"/>
                    <a:pt x="93" y="6"/>
                    <a:pt x="105" y="16"/>
                  </a:cubicBez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774700" y="1671638"/>
              <a:ext cx="174625" cy="171450"/>
            </a:xfrm>
            <a:custGeom>
              <a:avLst/>
              <a:gdLst>
                <a:gd name="T0" fmla="*/ 125 w 125"/>
                <a:gd name="T1" fmla="*/ 61 h 122"/>
                <a:gd name="T2" fmla="*/ 62 w 125"/>
                <a:gd name="T3" fmla="*/ 122 h 122"/>
                <a:gd name="T4" fmla="*/ 0 w 125"/>
                <a:gd name="T5" fmla="*/ 61 h 122"/>
                <a:gd name="T6" fmla="*/ 62 w 125"/>
                <a:gd name="T7" fmla="*/ 0 h 122"/>
                <a:gd name="T8" fmla="*/ 125 w 125"/>
                <a:gd name="T9" fmla="*/ 61 h 122"/>
                <a:gd name="T10" fmla="*/ 3 w 125"/>
                <a:gd name="T11" fmla="*/ 61 h 122"/>
                <a:gd name="T12" fmla="*/ 62 w 125"/>
                <a:gd name="T13" fmla="*/ 119 h 122"/>
                <a:gd name="T14" fmla="*/ 122 w 125"/>
                <a:gd name="T15" fmla="*/ 61 h 122"/>
                <a:gd name="T16" fmla="*/ 62 w 125"/>
                <a:gd name="T17" fmla="*/ 4 h 122"/>
                <a:gd name="T18" fmla="*/ 3 w 125"/>
                <a:gd name="T1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2">
                  <a:moveTo>
                    <a:pt x="125" y="61"/>
                  </a:moveTo>
                  <a:cubicBezTo>
                    <a:pt x="125" y="95"/>
                    <a:pt x="97" y="122"/>
                    <a:pt x="62" y="122"/>
                  </a:cubicBezTo>
                  <a:cubicBezTo>
                    <a:pt x="28" y="122"/>
                    <a:pt x="0" y="95"/>
                    <a:pt x="0" y="61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7" y="0"/>
                    <a:pt x="125" y="28"/>
                    <a:pt x="125" y="61"/>
                  </a:cubicBezTo>
                  <a:close/>
                  <a:moveTo>
                    <a:pt x="3" y="61"/>
                  </a:moveTo>
                  <a:cubicBezTo>
                    <a:pt x="3" y="93"/>
                    <a:pt x="30" y="119"/>
                    <a:pt x="62" y="119"/>
                  </a:cubicBezTo>
                  <a:cubicBezTo>
                    <a:pt x="95" y="119"/>
                    <a:pt x="122" y="93"/>
                    <a:pt x="122" y="61"/>
                  </a:cubicBezTo>
                  <a:cubicBezTo>
                    <a:pt x="122" y="29"/>
                    <a:pt x="95" y="4"/>
                    <a:pt x="62" y="4"/>
                  </a:cubicBezTo>
                  <a:cubicBezTo>
                    <a:pt x="30" y="4"/>
                    <a:pt x="3" y="29"/>
                    <a:pt x="3" y="61"/>
                  </a:cubicBez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992188" y="1671638"/>
              <a:ext cx="163513" cy="171450"/>
            </a:xfrm>
            <a:custGeom>
              <a:avLst/>
              <a:gdLst>
                <a:gd name="T0" fmla="*/ 99 w 103"/>
                <a:gd name="T1" fmla="*/ 108 h 108"/>
                <a:gd name="T2" fmla="*/ 99 w 103"/>
                <a:gd name="T3" fmla="*/ 3 h 108"/>
                <a:gd name="T4" fmla="*/ 51 w 103"/>
                <a:gd name="T5" fmla="*/ 97 h 108"/>
                <a:gd name="T6" fmla="*/ 51 w 103"/>
                <a:gd name="T7" fmla="*/ 97 h 108"/>
                <a:gd name="T8" fmla="*/ 4 w 103"/>
                <a:gd name="T9" fmla="*/ 3 h 108"/>
                <a:gd name="T10" fmla="*/ 4 w 103"/>
                <a:gd name="T11" fmla="*/ 108 h 108"/>
                <a:gd name="T12" fmla="*/ 0 w 103"/>
                <a:gd name="T13" fmla="*/ 108 h 108"/>
                <a:gd name="T14" fmla="*/ 0 w 103"/>
                <a:gd name="T15" fmla="*/ 0 h 108"/>
                <a:gd name="T16" fmla="*/ 6 w 103"/>
                <a:gd name="T17" fmla="*/ 0 h 108"/>
                <a:gd name="T18" fmla="*/ 51 w 103"/>
                <a:gd name="T19" fmla="*/ 89 h 108"/>
                <a:gd name="T20" fmla="*/ 96 w 103"/>
                <a:gd name="T21" fmla="*/ 0 h 108"/>
                <a:gd name="T22" fmla="*/ 103 w 103"/>
                <a:gd name="T23" fmla="*/ 0 h 108"/>
                <a:gd name="T24" fmla="*/ 103 w 103"/>
                <a:gd name="T25" fmla="*/ 108 h 108"/>
                <a:gd name="T26" fmla="*/ 99 w 103"/>
                <a:gd name="T2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" h="108">
                  <a:moveTo>
                    <a:pt x="99" y="108"/>
                  </a:moveTo>
                  <a:lnTo>
                    <a:pt x="99" y="3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4" y="3"/>
                  </a:lnTo>
                  <a:lnTo>
                    <a:pt x="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" y="0"/>
                  </a:lnTo>
                  <a:lnTo>
                    <a:pt x="51" y="89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03" y="108"/>
                  </a:lnTo>
                  <a:lnTo>
                    <a:pt x="99" y="108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1216025" y="1671638"/>
              <a:ext cx="125413" cy="171450"/>
            </a:xfrm>
            <a:custGeom>
              <a:avLst/>
              <a:gdLst>
                <a:gd name="T0" fmla="*/ 42 w 89"/>
                <a:gd name="T1" fmla="*/ 0 h 122"/>
                <a:gd name="T2" fmla="*/ 89 w 89"/>
                <a:gd name="T3" fmla="*/ 40 h 122"/>
                <a:gd name="T4" fmla="*/ 42 w 89"/>
                <a:gd name="T5" fmla="*/ 80 h 122"/>
                <a:gd name="T6" fmla="*/ 4 w 89"/>
                <a:gd name="T7" fmla="*/ 80 h 122"/>
                <a:gd name="T8" fmla="*/ 4 w 89"/>
                <a:gd name="T9" fmla="*/ 122 h 122"/>
                <a:gd name="T10" fmla="*/ 0 w 89"/>
                <a:gd name="T11" fmla="*/ 122 h 122"/>
                <a:gd name="T12" fmla="*/ 0 w 89"/>
                <a:gd name="T13" fmla="*/ 0 h 122"/>
                <a:gd name="T14" fmla="*/ 42 w 89"/>
                <a:gd name="T15" fmla="*/ 0 h 122"/>
                <a:gd name="T16" fmla="*/ 4 w 89"/>
                <a:gd name="T17" fmla="*/ 77 h 122"/>
                <a:gd name="T18" fmla="*/ 42 w 89"/>
                <a:gd name="T19" fmla="*/ 77 h 122"/>
                <a:gd name="T20" fmla="*/ 85 w 89"/>
                <a:gd name="T21" fmla="*/ 40 h 122"/>
                <a:gd name="T22" fmla="*/ 42 w 89"/>
                <a:gd name="T23" fmla="*/ 4 h 122"/>
                <a:gd name="T24" fmla="*/ 4 w 89"/>
                <a:gd name="T25" fmla="*/ 4 h 122"/>
                <a:gd name="T26" fmla="*/ 4 w 89"/>
                <a:gd name="T27" fmla="*/ 7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122">
                  <a:moveTo>
                    <a:pt x="42" y="0"/>
                  </a:moveTo>
                  <a:cubicBezTo>
                    <a:pt x="72" y="0"/>
                    <a:pt x="89" y="15"/>
                    <a:pt x="89" y="40"/>
                  </a:cubicBezTo>
                  <a:cubicBezTo>
                    <a:pt x="89" y="66"/>
                    <a:pt x="72" y="80"/>
                    <a:pt x="42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" y="0"/>
                  </a:lnTo>
                  <a:close/>
                  <a:moveTo>
                    <a:pt x="4" y="77"/>
                  </a:moveTo>
                  <a:cubicBezTo>
                    <a:pt x="42" y="77"/>
                    <a:pt x="42" y="77"/>
                    <a:pt x="42" y="77"/>
                  </a:cubicBezTo>
                  <a:cubicBezTo>
                    <a:pt x="69" y="77"/>
                    <a:pt x="85" y="63"/>
                    <a:pt x="85" y="40"/>
                  </a:cubicBezTo>
                  <a:cubicBezTo>
                    <a:pt x="85" y="17"/>
                    <a:pt x="69" y="4"/>
                    <a:pt x="4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7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1343025" y="1671638"/>
              <a:ext cx="163513" cy="171450"/>
            </a:xfrm>
            <a:custGeom>
              <a:avLst/>
              <a:gdLst>
                <a:gd name="T0" fmla="*/ 19 w 103"/>
                <a:gd name="T1" fmla="*/ 75 h 108"/>
                <a:gd name="T2" fmla="*/ 4 w 103"/>
                <a:gd name="T3" fmla="*/ 108 h 108"/>
                <a:gd name="T4" fmla="*/ 0 w 103"/>
                <a:gd name="T5" fmla="*/ 108 h 108"/>
                <a:gd name="T6" fmla="*/ 49 w 103"/>
                <a:gd name="T7" fmla="*/ 0 h 108"/>
                <a:gd name="T8" fmla="*/ 53 w 103"/>
                <a:gd name="T9" fmla="*/ 0 h 108"/>
                <a:gd name="T10" fmla="*/ 103 w 103"/>
                <a:gd name="T11" fmla="*/ 108 h 108"/>
                <a:gd name="T12" fmla="*/ 100 w 103"/>
                <a:gd name="T13" fmla="*/ 108 h 108"/>
                <a:gd name="T14" fmla="*/ 85 w 103"/>
                <a:gd name="T15" fmla="*/ 75 h 108"/>
                <a:gd name="T16" fmla="*/ 19 w 103"/>
                <a:gd name="T17" fmla="*/ 75 h 108"/>
                <a:gd name="T18" fmla="*/ 51 w 103"/>
                <a:gd name="T19" fmla="*/ 4 h 108"/>
                <a:gd name="T20" fmla="*/ 20 w 103"/>
                <a:gd name="T21" fmla="*/ 73 h 108"/>
                <a:gd name="T22" fmla="*/ 83 w 103"/>
                <a:gd name="T23" fmla="*/ 73 h 108"/>
                <a:gd name="T24" fmla="*/ 51 w 103"/>
                <a:gd name="T25" fmla="*/ 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8">
                  <a:moveTo>
                    <a:pt x="19" y="75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103" y="108"/>
                  </a:lnTo>
                  <a:lnTo>
                    <a:pt x="100" y="108"/>
                  </a:lnTo>
                  <a:lnTo>
                    <a:pt x="85" y="75"/>
                  </a:lnTo>
                  <a:lnTo>
                    <a:pt x="19" y="75"/>
                  </a:lnTo>
                  <a:close/>
                  <a:moveTo>
                    <a:pt x="51" y="4"/>
                  </a:moveTo>
                  <a:lnTo>
                    <a:pt x="20" y="73"/>
                  </a:lnTo>
                  <a:lnTo>
                    <a:pt x="83" y="73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"/>
            <p:cNvSpPr/>
            <p:nvPr/>
          </p:nvSpPr>
          <p:spPr bwMode="auto">
            <a:xfrm>
              <a:off x="1539875" y="1671638"/>
              <a:ext cx="133350" cy="171450"/>
            </a:xfrm>
            <a:custGeom>
              <a:avLst/>
              <a:gdLst>
                <a:gd name="T0" fmla="*/ 80 w 84"/>
                <a:gd name="T1" fmla="*/ 108 h 108"/>
                <a:gd name="T2" fmla="*/ 4 w 84"/>
                <a:gd name="T3" fmla="*/ 4 h 108"/>
                <a:gd name="T4" fmla="*/ 4 w 84"/>
                <a:gd name="T5" fmla="*/ 108 h 108"/>
                <a:gd name="T6" fmla="*/ 0 w 84"/>
                <a:gd name="T7" fmla="*/ 108 h 108"/>
                <a:gd name="T8" fmla="*/ 0 w 84"/>
                <a:gd name="T9" fmla="*/ 0 h 108"/>
                <a:gd name="T10" fmla="*/ 5 w 84"/>
                <a:gd name="T11" fmla="*/ 0 h 108"/>
                <a:gd name="T12" fmla="*/ 82 w 84"/>
                <a:gd name="T13" fmla="*/ 105 h 108"/>
                <a:gd name="T14" fmla="*/ 82 w 84"/>
                <a:gd name="T15" fmla="*/ 0 h 108"/>
                <a:gd name="T16" fmla="*/ 84 w 84"/>
                <a:gd name="T17" fmla="*/ 0 h 108"/>
                <a:gd name="T18" fmla="*/ 84 w 84"/>
                <a:gd name="T19" fmla="*/ 108 h 108"/>
                <a:gd name="T20" fmla="*/ 80 w 84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08">
                  <a:moveTo>
                    <a:pt x="80" y="108"/>
                  </a:moveTo>
                  <a:lnTo>
                    <a:pt x="4" y="4"/>
                  </a:lnTo>
                  <a:lnTo>
                    <a:pt x="4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" y="0"/>
                  </a:lnTo>
                  <a:lnTo>
                    <a:pt x="82" y="105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4" y="108"/>
                  </a:lnTo>
                  <a:lnTo>
                    <a:pt x="80" y="108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1706563" y="1671638"/>
              <a:ext cx="144463" cy="171450"/>
            </a:xfrm>
            <a:custGeom>
              <a:avLst/>
              <a:gdLst>
                <a:gd name="T0" fmla="*/ 48 w 91"/>
                <a:gd name="T1" fmla="*/ 108 h 108"/>
                <a:gd name="T2" fmla="*/ 44 w 91"/>
                <a:gd name="T3" fmla="*/ 108 h 108"/>
                <a:gd name="T4" fmla="*/ 44 w 91"/>
                <a:gd name="T5" fmla="*/ 66 h 108"/>
                <a:gd name="T6" fmla="*/ 0 w 91"/>
                <a:gd name="T7" fmla="*/ 0 h 108"/>
                <a:gd name="T8" fmla="*/ 4 w 91"/>
                <a:gd name="T9" fmla="*/ 0 h 108"/>
                <a:gd name="T10" fmla="*/ 46 w 91"/>
                <a:gd name="T11" fmla="*/ 64 h 108"/>
                <a:gd name="T12" fmla="*/ 88 w 91"/>
                <a:gd name="T13" fmla="*/ 0 h 108"/>
                <a:gd name="T14" fmla="*/ 91 w 91"/>
                <a:gd name="T15" fmla="*/ 0 h 108"/>
                <a:gd name="T16" fmla="*/ 48 w 91"/>
                <a:gd name="T17" fmla="*/ 66 h 108"/>
                <a:gd name="T18" fmla="*/ 48 w 91"/>
                <a:gd name="T1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8">
                  <a:moveTo>
                    <a:pt x="48" y="108"/>
                  </a:moveTo>
                  <a:lnTo>
                    <a:pt x="44" y="108"/>
                  </a:lnTo>
                  <a:lnTo>
                    <a:pt x="44" y="6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6" y="64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48" y="66"/>
                  </a:lnTo>
                  <a:lnTo>
                    <a:pt x="48" y="108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1958975" y="1671638"/>
              <a:ext cx="133350" cy="171450"/>
            </a:xfrm>
            <a:custGeom>
              <a:avLst/>
              <a:gdLst>
                <a:gd name="T0" fmla="*/ 79 w 84"/>
                <a:gd name="T1" fmla="*/ 108 h 108"/>
                <a:gd name="T2" fmla="*/ 3 w 84"/>
                <a:gd name="T3" fmla="*/ 4 h 108"/>
                <a:gd name="T4" fmla="*/ 3 w 84"/>
                <a:gd name="T5" fmla="*/ 108 h 108"/>
                <a:gd name="T6" fmla="*/ 0 w 84"/>
                <a:gd name="T7" fmla="*/ 108 h 108"/>
                <a:gd name="T8" fmla="*/ 0 w 84"/>
                <a:gd name="T9" fmla="*/ 0 h 108"/>
                <a:gd name="T10" fmla="*/ 5 w 84"/>
                <a:gd name="T11" fmla="*/ 0 h 108"/>
                <a:gd name="T12" fmla="*/ 80 w 84"/>
                <a:gd name="T13" fmla="*/ 105 h 108"/>
                <a:gd name="T14" fmla="*/ 80 w 84"/>
                <a:gd name="T15" fmla="*/ 0 h 108"/>
                <a:gd name="T16" fmla="*/ 84 w 84"/>
                <a:gd name="T17" fmla="*/ 0 h 108"/>
                <a:gd name="T18" fmla="*/ 84 w 84"/>
                <a:gd name="T19" fmla="*/ 108 h 108"/>
                <a:gd name="T20" fmla="*/ 79 w 84"/>
                <a:gd name="T2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08">
                  <a:moveTo>
                    <a:pt x="79" y="108"/>
                  </a:moveTo>
                  <a:lnTo>
                    <a:pt x="3" y="4"/>
                  </a:lnTo>
                  <a:lnTo>
                    <a:pt x="3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5" y="0"/>
                  </a:lnTo>
                  <a:lnTo>
                    <a:pt x="80" y="105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4" y="108"/>
                  </a:lnTo>
                  <a:lnTo>
                    <a:pt x="79" y="108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2125663" y="1671638"/>
              <a:ext cx="163513" cy="171450"/>
            </a:xfrm>
            <a:custGeom>
              <a:avLst/>
              <a:gdLst>
                <a:gd name="T0" fmla="*/ 19 w 103"/>
                <a:gd name="T1" fmla="*/ 75 h 108"/>
                <a:gd name="T2" fmla="*/ 4 w 103"/>
                <a:gd name="T3" fmla="*/ 108 h 108"/>
                <a:gd name="T4" fmla="*/ 0 w 103"/>
                <a:gd name="T5" fmla="*/ 108 h 108"/>
                <a:gd name="T6" fmla="*/ 50 w 103"/>
                <a:gd name="T7" fmla="*/ 0 h 108"/>
                <a:gd name="T8" fmla="*/ 53 w 103"/>
                <a:gd name="T9" fmla="*/ 0 h 108"/>
                <a:gd name="T10" fmla="*/ 103 w 103"/>
                <a:gd name="T11" fmla="*/ 108 h 108"/>
                <a:gd name="T12" fmla="*/ 99 w 103"/>
                <a:gd name="T13" fmla="*/ 108 h 108"/>
                <a:gd name="T14" fmla="*/ 84 w 103"/>
                <a:gd name="T15" fmla="*/ 75 h 108"/>
                <a:gd name="T16" fmla="*/ 19 w 103"/>
                <a:gd name="T17" fmla="*/ 75 h 108"/>
                <a:gd name="T18" fmla="*/ 51 w 103"/>
                <a:gd name="T19" fmla="*/ 4 h 108"/>
                <a:gd name="T20" fmla="*/ 20 w 103"/>
                <a:gd name="T21" fmla="*/ 73 h 108"/>
                <a:gd name="T22" fmla="*/ 83 w 103"/>
                <a:gd name="T23" fmla="*/ 73 h 108"/>
                <a:gd name="T24" fmla="*/ 51 w 103"/>
                <a:gd name="T25" fmla="*/ 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08">
                  <a:moveTo>
                    <a:pt x="19" y="75"/>
                  </a:moveTo>
                  <a:lnTo>
                    <a:pt x="4" y="108"/>
                  </a:lnTo>
                  <a:lnTo>
                    <a:pt x="0" y="108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103" y="108"/>
                  </a:lnTo>
                  <a:lnTo>
                    <a:pt x="99" y="108"/>
                  </a:lnTo>
                  <a:lnTo>
                    <a:pt x="84" y="75"/>
                  </a:lnTo>
                  <a:lnTo>
                    <a:pt x="19" y="75"/>
                  </a:lnTo>
                  <a:close/>
                  <a:moveTo>
                    <a:pt x="51" y="4"/>
                  </a:moveTo>
                  <a:lnTo>
                    <a:pt x="20" y="73"/>
                  </a:lnTo>
                  <a:lnTo>
                    <a:pt x="83" y="73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2322513" y="1671638"/>
              <a:ext cx="161925" cy="171450"/>
            </a:xfrm>
            <a:custGeom>
              <a:avLst/>
              <a:gdLst>
                <a:gd name="T0" fmla="*/ 99 w 102"/>
                <a:gd name="T1" fmla="*/ 108 h 108"/>
                <a:gd name="T2" fmla="*/ 99 w 102"/>
                <a:gd name="T3" fmla="*/ 3 h 108"/>
                <a:gd name="T4" fmla="*/ 51 w 102"/>
                <a:gd name="T5" fmla="*/ 97 h 108"/>
                <a:gd name="T6" fmla="*/ 51 w 102"/>
                <a:gd name="T7" fmla="*/ 97 h 108"/>
                <a:gd name="T8" fmla="*/ 3 w 102"/>
                <a:gd name="T9" fmla="*/ 3 h 108"/>
                <a:gd name="T10" fmla="*/ 3 w 102"/>
                <a:gd name="T11" fmla="*/ 108 h 108"/>
                <a:gd name="T12" fmla="*/ 0 w 102"/>
                <a:gd name="T13" fmla="*/ 108 h 108"/>
                <a:gd name="T14" fmla="*/ 0 w 102"/>
                <a:gd name="T15" fmla="*/ 0 h 108"/>
                <a:gd name="T16" fmla="*/ 6 w 102"/>
                <a:gd name="T17" fmla="*/ 0 h 108"/>
                <a:gd name="T18" fmla="*/ 51 w 102"/>
                <a:gd name="T19" fmla="*/ 89 h 108"/>
                <a:gd name="T20" fmla="*/ 97 w 102"/>
                <a:gd name="T21" fmla="*/ 0 h 108"/>
                <a:gd name="T22" fmla="*/ 102 w 102"/>
                <a:gd name="T23" fmla="*/ 0 h 108"/>
                <a:gd name="T24" fmla="*/ 102 w 102"/>
                <a:gd name="T25" fmla="*/ 108 h 108"/>
                <a:gd name="T26" fmla="*/ 99 w 102"/>
                <a:gd name="T2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08">
                  <a:moveTo>
                    <a:pt x="99" y="108"/>
                  </a:moveTo>
                  <a:lnTo>
                    <a:pt x="99" y="3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3" y="3"/>
                  </a:lnTo>
                  <a:lnTo>
                    <a:pt x="3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" y="0"/>
                  </a:lnTo>
                  <a:lnTo>
                    <a:pt x="51" y="89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2" y="108"/>
                  </a:lnTo>
                  <a:lnTo>
                    <a:pt x="99" y="108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2546350" y="1671638"/>
              <a:ext cx="111125" cy="171450"/>
            </a:xfrm>
            <a:custGeom>
              <a:avLst/>
              <a:gdLst>
                <a:gd name="T0" fmla="*/ 3 w 70"/>
                <a:gd name="T1" fmla="*/ 4 h 108"/>
                <a:gd name="T2" fmla="*/ 3 w 70"/>
                <a:gd name="T3" fmla="*/ 51 h 108"/>
                <a:gd name="T4" fmla="*/ 61 w 70"/>
                <a:gd name="T5" fmla="*/ 51 h 108"/>
                <a:gd name="T6" fmla="*/ 61 w 70"/>
                <a:gd name="T7" fmla="*/ 54 h 108"/>
                <a:gd name="T8" fmla="*/ 3 w 70"/>
                <a:gd name="T9" fmla="*/ 54 h 108"/>
                <a:gd name="T10" fmla="*/ 3 w 70"/>
                <a:gd name="T11" fmla="*/ 105 h 108"/>
                <a:gd name="T12" fmla="*/ 70 w 70"/>
                <a:gd name="T13" fmla="*/ 105 h 108"/>
                <a:gd name="T14" fmla="*/ 70 w 70"/>
                <a:gd name="T15" fmla="*/ 108 h 108"/>
                <a:gd name="T16" fmla="*/ 0 w 70"/>
                <a:gd name="T17" fmla="*/ 108 h 108"/>
                <a:gd name="T18" fmla="*/ 0 w 70"/>
                <a:gd name="T19" fmla="*/ 0 h 108"/>
                <a:gd name="T20" fmla="*/ 68 w 70"/>
                <a:gd name="T21" fmla="*/ 0 h 108"/>
                <a:gd name="T22" fmla="*/ 68 w 70"/>
                <a:gd name="T23" fmla="*/ 4 h 108"/>
                <a:gd name="T24" fmla="*/ 3 w 70"/>
                <a:gd name="T25" fmla="*/ 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108">
                  <a:moveTo>
                    <a:pt x="3" y="4"/>
                  </a:moveTo>
                  <a:lnTo>
                    <a:pt x="3" y="51"/>
                  </a:lnTo>
                  <a:lnTo>
                    <a:pt x="61" y="51"/>
                  </a:lnTo>
                  <a:lnTo>
                    <a:pt x="61" y="54"/>
                  </a:lnTo>
                  <a:lnTo>
                    <a:pt x="3" y="54"/>
                  </a:lnTo>
                  <a:lnTo>
                    <a:pt x="3" y="105"/>
                  </a:lnTo>
                  <a:lnTo>
                    <a:pt x="70" y="105"/>
                  </a:lnTo>
                  <a:lnTo>
                    <a:pt x="70" y="108"/>
                  </a:lnTo>
                  <a:lnTo>
                    <a:pt x="0" y="108"/>
                  </a:lnTo>
                  <a:lnTo>
                    <a:pt x="0" y="0"/>
                  </a:lnTo>
                  <a:lnTo>
                    <a:pt x="68" y="0"/>
                  </a:lnTo>
                  <a:lnTo>
                    <a:pt x="68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6350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586454" y="922337"/>
              <a:ext cx="387350" cy="519112"/>
            </a:xfrm>
            <a:custGeom>
              <a:avLst/>
              <a:gdLst>
                <a:gd name="T0" fmla="*/ 244 w 244"/>
                <a:gd name="T1" fmla="*/ 237 h 327"/>
                <a:gd name="T2" fmla="*/ 244 w 244"/>
                <a:gd name="T3" fmla="*/ 327 h 327"/>
                <a:gd name="T4" fmla="*/ 0 w 244"/>
                <a:gd name="T5" fmla="*/ 327 h 327"/>
                <a:gd name="T6" fmla="*/ 0 w 244"/>
                <a:gd name="T7" fmla="*/ 0 h 327"/>
                <a:gd name="T8" fmla="*/ 109 w 244"/>
                <a:gd name="T9" fmla="*/ 0 h 327"/>
                <a:gd name="T10" fmla="*/ 109 w 244"/>
                <a:gd name="T11" fmla="*/ 237 h 327"/>
                <a:gd name="T12" fmla="*/ 244 w 244"/>
                <a:gd name="T13" fmla="*/ 23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327">
                  <a:moveTo>
                    <a:pt x="244" y="237"/>
                  </a:moveTo>
                  <a:lnTo>
                    <a:pt x="244" y="327"/>
                  </a:lnTo>
                  <a:lnTo>
                    <a:pt x="0" y="327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09" y="237"/>
                  </a:lnTo>
                  <a:lnTo>
                    <a:pt x="244" y="2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7"/>
            <p:cNvSpPr>
              <a:spLocks noEditPoints="1"/>
            </p:cNvSpPr>
            <p:nvPr/>
          </p:nvSpPr>
          <p:spPr bwMode="auto">
            <a:xfrm>
              <a:off x="976470" y="915988"/>
              <a:ext cx="568325" cy="531812"/>
            </a:xfrm>
            <a:custGeom>
              <a:avLst/>
              <a:gdLst>
                <a:gd name="T0" fmla="*/ 406 w 406"/>
                <a:gd name="T1" fmla="*/ 189 h 379"/>
                <a:gd name="T2" fmla="*/ 203 w 406"/>
                <a:gd name="T3" fmla="*/ 379 h 379"/>
                <a:gd name="T4" fmla="*/ 0 w 406"/>
                <a:gd name="T5" fmla="*/ 189 h 379"/>
                <a:gd name="T6" fmla="*/ 203 w 406"/>
                <a:gd name="T7" fmla="*/ 0 h 379"/>
                <a:gd name="T8" fmla="*/ 406 w 406"/>
                <a:gd name="T9" fmla="*/ 189 h 379"/>
                <a:gd name="T10" fmla="*/ 125 w 406"/>
                <a:gd name="T11" fmla="*/ 189 h 379"/>
                <a:gd name="T12" fmla="*/ 204 w 406"/>
                <a:gd name="T13" fmla="*/ 277 h 379"/>
                <a:gd name="T14" fmla="*/ 280 w 406"/>
                <a:gd name="T15" fmla="*/ 189 h 379"/>
                <a:gd name="T16" fmla="*/ 204 w 406"/>
                <a:gd name="T17" fmla="*/ 102 h 379"/>
                <a:gd name="T18" fmla="*/ 125 w 406"/>
                <a:gd name="T19" fmla="*/ 18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6" h="379">
                  <a:moveTo>
                    <a:pt x="406" y="189"/>
                  </a:moveTo>
                  <a:cubicBezTo>
                    <a:pt x="406" y="298"/>
                    <a:pt x="320" y="379"/>
                    <a:pt x="203" y="379"/>
                  </a:cubicBezTo>
                  <a:cubicBezTo>
                    <a:pt x="85" y="379"/>
                    <a:pt x="0" y="299"/>
                    <a:pt x="0" y="189"/>
                  </a:cubicBezTo>
                  <a:cubicBezTo>
                    <a:pt x="0" y="79"/>
                    <a:pt x="85" y="0"/>
                    <a:pt x="203" y="0"/>
                  </a:cubicBezTo>
                  <a:cubicBezTo>
                    <a:pt x="320" y="0"/>
                    <a:pt x="406" y="80"/>
                    <a:pt x="406" y="189"/>
                  </a:cubicBezTo>
                  <a:close/>
                  <a:moveTo>
                    <a:pt x="125" y="189"/>
                  </a:moveTo>
                  <a:cubicBezTo>
                    <a:pt x="125" y="240"/>
                    <a:pt x="162" y="277"/>
                    <a:pt x="204" y="277"/>
                  </a:cubicBezTo>
                  <a:cubicBezTo>
                    <a:pt x="247" y="277"/>
                    <a:pt x="280" y="240"/>
                    <a:pt x="280" y="189"/>
                  </a:cubicBezTo>
                  <a:cubicBezTo>
                    <a:pt x="280" y="139"/>
                    <a:pt x="247" y="102"/>
                    <a:pt x="204" y="102"/>
                  </a:cubicBezTo>
                  <a:cubicBezTo>
                    <a:pt x="162" y="102"/>
                    <a:pt x="125" y="139"/>
                    <a:pt x="125" y="18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1587500" y="915988"/>
              <a:ext cx="515938" cy="531813"/>
            </a:xfrm>
            <a:custGeom>
              <a:avLst/>
              <a:gdLst>
                <a:gd name="T0" fmla="*/ 362 w 368"/>
                <a:gd name="T1" fmla="*/ 179 h 379"/>
                <a:gd name="T2" fmla="*/ 362 w 368"/>
                <a:gd name="T3" fmla="*/ 332 h 379"/>
                <a:gd name="T4" fmla="*/ 200 w 368"/>
                <a:gd name="T5" fmla="*/ 379 h 379"/>
                <a:gd name="T6" fmla="*/ 0 w 368"/>
                <a:gd name="T7" fmla="*/ 189 h 379"/>
                <a:gd name="T8" fmla="*/ 208 w 368"/>
                <a:gd name="T9" fmla="*/ 0 h 379"/>
                <a:gd name="T10" fmla="*/ 368 w 368"/>
                <a:gd name="T11" fmla="*/ 57 h 379"/>
                <a:gd name="T12" fmla="*/ 299 w 368"/>
                <a:gd name="T13" fmla="*/ 141 h 379"/>
                <a:gd name="T14" fmla="*/ 207 w 368"/>
                <a:gd name="T15" fmla="*/ 102 h 379"/>
                <a:gd name="T16" fmla="*/ 125 w 368"/>
                <a:gd name="T17" fmla="*/ 189 h 379"/>
                <a:gd name="T18" fmla="*/ 208 w 368"/>
                <a:gd name="T19" fmla="*/ 277 h 379"/>
                <a:gd name="T20" fmla="*/ 257 w 368"/>
                <a:gd name="T21" fmla="*/ 265 h 379"/>
                <a:gd name="T22" fmla="*/ 257 w 368"/>
                <a:gd name="T23" fmla="*/ 179 h 379"/>
                <a:gd name="T24" fmla="*/ 362 w 368"/>
                <a:gd name="T25" fmla="*/ 1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379">
                  <a:moveTo>
                    <a:pt x="362" y="179"/>
                  </a:moveTo>
                  <a:cubicBezTo>
                    <a:pt x="362" y="332"/>
                    <a:pt x="362" y="332"/>
                    <a:pt x="362" y="332"/>
                  </a:cubicBezTo>
                  <a:cubicBezTo>
                    <a:pt x="321" y="359"/>
                    <a:pt x="253" y="379"/>
                    <a:pt x="200" y="379"/>
                  </a:cubicBezTo>
                  <a:cubicBezTo>
                    <a:pt x="84" y="379"/>
                    <a:pt x="0" y="299"/>
                    <a:pt x="0" y="189"/>
                  </a:cubicBezTo>
                  <a:cubicBezTo>
                    <a:pt x="0" y="80"/>
                    <a:pt x="87" y="0"/>
                    <a:pt x="208" y="0"/>
                  </a:cubicBezTo>
                  <a:cubicBezTo>
                    <a:pt x="265" y="0"/>
                    <a:pt x="328" y="23"/>
                    <a:pt x="368" y="57"/>
                  </a:cubicBezTo>
                  <a:cubicBezTo>
                    <a:pt x="299" y="141"/>
                    <a:pt x="299" y="141"/>
                    <a:pt x="299" y="141"/>
                  </a:cubicBezTo>
                  <a:cubicBezTo>
                    <a:pt x="274" y="118"/>
                    <a:pt x="238" y="102"/>
                    <a:pt x="207" y="102"/>
                  </a:cubicBezTo>
                  <a:cubicBezTo>
                    <a:pt x="160" y="102"/>
                    <a:pt x="125" y="139"/>
                    <a:pt x="125" y="189"/>
                  </a:cubicBezTo>
                  <a:cubicBezTo>
                    <a:pt x="125" y="240"/>
                    <a:pt x="160" y="277"/>
                    <a:pt x="208" y="277"/>
                  </a:cubicBezTo>
                  <a:cubicBezTo>
                    <a:pt x="221" y="277"/>
                    <a:pt x="239" y="273"/>
                    <a:pt x="257" y="265"/>
                  </a:cubicBezTo>
                  <a:cubicBezTo>
                    <a:pt x="257" y="179"/>
                    <a:pt x="257" y="179"/>
                    <a:pt x="257" y="179"/>
                  </a:cubicBezTo>
                  <a:lnTo>
                    <a:pt x="362" y="1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9"/>
            <p:cNvSpPr>
              <a:spLocks noEditPoints="1"/>
            </p:cNvSpPr>
            <p:nvPr/>
          </p:nvSpPr>
          <p:spPr bwMode="auto">
            <a:xfrm>
              <a:off x="2133600" y="915988"/>
              <a:ext cx="568325" cy="531813"/>
            </a:xfrm>
            <a:custGeom>
              <a:avLst/>
              <a:gdLst>
                <a:gd name="T0" fmla="*/ 406 w 406"/>
                <a:gd name="T1" fmla="*/ 189 h 379"/>
                <a:gd name="T2" fmla="*/ 203 w 406"/>
                <a:gd name="T3" fmla="*/ 379 h 379"/>
                <a:gd name="T4" fmla="*/ 0 w 406"/>
                <a:gd name="T5" fmla="*/ 189 h 379"/>
                <a:gd name="T6" fmla="*/ 203 w 406"/>
                <a:gd name="T7" fmla="*/ 0 h 379"/>
                <a:gd name="T8" fmla="*/ 406 w 406"/>
                <a:gd name="T9" fmla="*/ 189 h 379"/>
                <a:gd name="T10" fmla="*/ 125 w 406"/>
                <a:gd name="T11" fmla="*/ 189 h 379"/>
                <a:gd name="T12" fmla="*/ 204 w 406"/>
                <a:gd name="T13" fmla="*/ 277 h 379"/>
                <a:gd name="T14" fmla="*/ 280 w 406"/>
                <a:gd name="T15" fmla="*/ 189 h 379"/>
                <a:gd name="T16" fmla="*/ 204 w 406"/>
                <a:gd name="T17" fmla="*/ 102 h 379"/>
                <a:gd name="T18" fmla="*/ 125 w 406"/>
                <a:gd name="T19" fmla="*/ 18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6" h="379">
                  <a:moveTo>
                    <a:pt x="406" y="189"/>
                  </a:moveTo>
                  <a:cubicBezTo>
                    <a:pt x="406" y="298"/>
                    <a:pt x="320" y="379"/>
                    <a:pt x="203" y="379"/>
                  </a:cubicBezTo>
                  <a:cubicBezTo>
                    <a:pt x="85" y="379"/>
                    <a:pt x="0" y="299"/>
                    <a:pt x="0" y="189"/>
                  </a:cubicBezTo>
                  <a:cubicBezTo>
                    <a:pt x="0" y="79"/>
                    <a:pt x="85" y="0"/>
                    <a:pt x="203" y="0"/>
                  </a:cubicBezTo>
                  <a:cubicBezTo>
                    <a:pt x="320" y="0"/>
                    <a:pt x="406" y="80"/>
                    <a:pt x="406" y="189"/>
                  </a:cubicBezTo>
                  <a:close/>
                  <a:moveTo>
                    <a:pt x="125" y="189"/>
                  </a:moveTo>
                  <a:cubicBezTo>
                    <a:pt x="125" y="240"/>
                    <a:pt x="162" y="277"/>
                    <a:pt x="204" y="277"/>
                  </a:cubicBezTo>
                  <a:cubicBezTo>
                    <a:pt x="247" y="277"/>
                    <a:pt x="280" y="240"/>
                    <a:pt x="280" y="189"/>
                  </a:cubicBezTo>
                  <a:cubicBezTo>
                    <a:pt x="280" y="139"/>
                    <a:pt x="247" y="102"/>
                    <a:pt x="204" y="102"/>
                  </a:cubicBezTo>
                  <a:cubicBezTo>
                    <a:pt x="162" y="102"/>
                    <a:pt x="125" y="139"/>
                    <a:pt x="125" y="18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286"/>
            <a:ext cx="9131808" cy="5138928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>
            <a:off x="251520" y="123478"/>
            <a:ext cx="360040" cy="36004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 userDrawn="1"/>
        </p:nvSpPr>
        <p:spPr>
          <a:xfrm>
            <a:off x="426670" y="270510"/>
            <a:ext cx="290264" cy="290264"/>
          </a:xfrm>
          <a:prstGeom prst="rect">
            <a:avLst/>
          </a:prstGeom>
          <a:solidFill>
            <a:srgbClr val="1865C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44" name="直接连接符 43"/>
          <p:cNvCxnSpPr/>
          <p:nvPr userDrawn="1"/>
        </p:nvCxnSpPr>
        <p:spPr>
          <a:xfrm>
            <a:off x="638356" y="622128"/>
            <a:ext cx="8505644" cy="0"/>
          </a:xfrm>
          <a:prstGeom prst="line">
            <a:avLst/>
          </a:prstGeom>
          <a:ln w="12700">
            <a:solidFill>
              <a:srgbClr val="1865C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 userDrawn="1"/>
        </p:nvSpPr>
        <p:spPr>
          <a:xfrm>
            <a:off x="7602220" y="52705"/>
            <a:ext cx="1371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办图网</a:t>
            </a:r>
            <a:endParaRPr lang="zh-CN" altLang="en-US" sz="2800">
              <a:solidFill>
                <a:srgbClr val="1865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8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19.png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4.png"/><Relationship Id="rId2" Type="http://schemas.openxmlformats.org/officeDocument/2006/relationships/tags" Target="../tags/tag20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tags" Target="../tags/tag7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6.png"/><Relationship Id="rId1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7.png"/><Relationship Id="rId1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.jpeg"/><Relationship Id="rId2" Type="http://schemas.openxmlformats.org/officeDocument/2006/relationships/tags" Target="../tags/tag21.xml"/><Relationship Id="rId1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tags" Target="../tags/tag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3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4.xml"/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5.xml"/><Relationship Id="rId3" Type="http://schemas.openxmlformats.org/officeDocument/2006/relationships/image" Target="../media/image3.jpe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tags" Target="../tags/tag2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5.png"/><Relationship Id="rId1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1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0.xml"/><Relationship Id="rId1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hyperlink" Target="http://www.eyefulpresentations.co.uk/" TargetMode="Externa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1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3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ZY-X\Desktop\素材\科技\图片14.png图片1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-102870" y="-9525"/>
            <a:ext cx="9521190" cy="5194935"/>
          </a:xfrm>
          <a:prstGeom prst="rect">
            <a:avLst/>
          </a:prstGeom>
        </p:spPr>
      </p:pic>
      <p:sp>
        <p:nvSpPr>
          <p:cNvPr id="126" name="文本框 22"/>
          <p:cNvSpPr txBox="1"/>
          <p:nvPr/>
        </p:nvSpPr>
        <p:spPr>
          <a:xfrm>
            <a:off x="1897739" y="2700134"/>
            <a:ext cx="5677705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普通高考报名培训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1810839" y="2819442"/>
            <a:ext cx="386651" cy="267192"/>
            <a:chOff x="1720243" y="1975504"/>
            <a:chExt cx="1202722" cy="831130"/>
          </a:xfrm>
          <a:solidFill>
            <a:srgbClr val="0070C0"/>
          </a:solidFill>
        </p:grpSpPr>
        <p:sp>
          <p:nvSpPr>
            <p:cNvPr id="128" name="等腰三角形 1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等腰三角形 1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等腰三角形 1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等腰三角形 130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 flipH="1">
            <a:off x="7207071" y="2841130"/>
            <a:ext cx="386651" cy="267192"/>
            <a:chOff x="1720243" y="1975504"/>
            <a:chExt cx="1202722" cy="831130"/>
          </a:xfrm>
          <a:solidFill>
            <a:srgbClr val="0070C0"/>
          </a:solidFill>
        </p:grpSpPr>
        <p:sp>
          <p:nvSpPr>
            <p:cNvPr id="133" name="等腰三角形 132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等腰三角形 133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等腰三角形 134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等腰三角形 135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4" name="文本框 41"/>
          <p:cNvSpPr txBox="1"/>
          <p:nvPr/>
        </p:nvSpPr>
        <p:spPr>
          <a:xfrm>
            <a:off x="3636803" y="3887237"/>
            <a:ext cx="1972330" cy="346247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>
              <a:buNone/>
            </a:pPr>
            <a:r>
              <a:rPr lang="en-US" altLang="zh-CN" sz="1800" b="1" cap="all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2025</a:t>
            </a:r>
            <a:r>
              <a:rPr lang="zh-CN" altLang="en-US" sz="1800" b="1" cap="all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800" b="1" cap="all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r>
              <a:rPr lang="zh-CN" altLang="en-US" sz="1800" b="1" cap="all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800" b="1" cap="all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15</a:t>
            </a:r>
            <a:r>
              <a:rPr lang="zh-CN" altLang="en-US" sz="1800" b="1" cap="all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1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5" name="矩形 27"/>
          <p:cNvSpPr>
            <a:spLocks noChangeArrowheads="1"/>
          </p:cNvSpPr>
          <p:nvPr/>
        </p:nvSpPr>
        <p:spPr bwMode="auto">
          <a:xfrm>
            <a:off x="2389214" y="3479151"/>
            <a:ext cx="4553784" cy="3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800" b="1" cap="all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天津市第四十一中学教务处</a:t>
            </a:r>
            <a:endParaRPr lang="zh-CN" altLang="en-US" sz="1800" b="1" cap="all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>
            <a:off x="1816159" y="3299287"/>
            <a:ext cx="5776835" cy="0"/>
          </a:xfrm>
          <a:prstGeom prst="line">
            <a:avLst/>
          </a:prstGeom>
          <a:ln>
            <a:solidFill>
              <a:srgbClr val="1507C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3901440" y="1870075"/>
            <a:ext cx="36912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2026</a:t>
            </a:r>
            <a:endParaRPr lang="en-US" altLang="zh-CN" sz="4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79" y="750597"/>
            <a:ext cx="947578" cy="934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9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49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44" grpId="0"/>
      <p:bldP spid="1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1073817" y="1068081"/>
            <a:ext cx="6996366" cy="2724097"/>
          </a:xfrm>
          <a:prstGeom prst="rect">
            <a:avLst/>
          </a:prstGeom>
        </p:spPr>
        <p:txBody>
          <a:bodyPr wrap="square" lIns="91440" tIns="45720" rIns="91440" bIns="45720" numCol="1" anchor="ctr" anchorCtr="0" compatLnSpc="1"/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0" fontAlgn="base" hangingPunct="0">
              <a:lnSpc>
                <a:spcPct val="125000"/>
              </a:lnSpc>
              <a:spcAft>
                <a:spcPct val="0"/>
              </a:spcAft>
              <a:defRPr/>
            </a:pPr>
            <a:r>
              <a:rPr lang="zh-CN" altLang="zh-CN" sz="32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支持浏览器：</a:t>
            </a:r>
            <a:r>
              <a:rPr lang="en-US" altLang="zh-CN" sz="32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IE8</a:t>
            </a:r>
            <a:r>
              <a:rPr lang="zh-CN" altLang="zh-CN" sz="32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及以上浏览器，</a:t>
            </a:r>
            <a:endParaRPr lang="en-US" altLang="zh-CN" sz="3200" b="1" kern="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914400" eaLnBrk="0" fontAlgn="base" hangingPunct="0">
              <a:lnSpc>
                <a:spcPct val="125000"/>
              </a:lnSpc>
              <a:spcAft>
                <a:spcPct val="0"/>
              </a:spcAft>
              <a:defRPr/>
            </a:pPr>
            <a:r>
              <a:rPr lang="en-US" altLang="zh-CN" sz="32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360</a:t>
            </a:r>
            <a:r>
              <a:rPr lang="zh-CN" altLang="zh-CN" sz="32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极速浏览器等主流浏览器。</a:t>
            </a:r>
            <a:br>
              <a:rPr lang="zh-CN" altLang="zh-CN" sz="32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82340" y="498475"/>
            <a:ext cx="28073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报名环境</a:t>
            </a:r>
            <a:endParaRPr lang="zh-CN" altLang="en-US" sz="36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27736" y="3173947"/>
            <a:ext cx="4649152" cy="687387"/>
          </a:xfrm>
          <a:solidFill>
            <a:schemeClr val="accent2"/>
          </a:solidFill>
          <a:ln w="28575">
            <a:solidFill>
              <a:schemeClr val="tx1"/>
            </a:solidFill>
          </a:ln>
        </p:spPr>
        <p:txBody>
          <a:bodyPr wrap="square" lIns="91440" tIns="45720" rIns="91440" bIns="45720" numCol="1" anchor="t" anchorCtr="0" compatLnSpc="1"/>
          <a:lstStyle>
            <a:lvl1pPr marL="171450" indent="-171450" algn="l" defTabSz="6851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36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不能用手机操作报名</a:t>
            </a:r>
            <a:endParaRPr lang="zh-CN" altLang="en-US" sz="3600" b="1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82340" y="498475"/>
            <a:ext cx="280733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报名流程</a:t>
            </a:r>
            <a:endParaRPr lang="zh-CN" altLang="en-US" sz="36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7348" y="1538207"/>
            <a:ext cx="4660366" cy="259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考生注册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考生登录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填写报名信息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网上支付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修改报名信息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875" y="1125166"/>
            <a:ext cx="8050466" cy="33749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615308" y="3698357"/>
            <a:ext cx="3024188" cy="24763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99893" y="3033546"/>
            <a:ext cx="605501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355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kumimoji="0" lang="zh-CN" alt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填报志愿的相关材料需网上购买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95251" y="215395"/>
            <a:ext cx="575349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点击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新用户注册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，进入考生须知页面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0092" y="4431010"/>
            <a:ext cx="789150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浏览完毕点击右下角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我遵守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，进入</a:t>
            </a:r>
            <a:r>
              <a:rPr lang="zh-CN" altLang="en-US" sz="2400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市高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招办提示页面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 descr="1国家教育考试违规处理办法"/>
          <p:cNvPicPr>
            <a:picLocks noChangeAspect="1"/>
          </p:cNvPicPr>
          <p:nvPr/>
        </p:nvPicPr>
        <p:blipFill rotWithShape="1">
          <a:blip r:embed="rId2"/>
          <a:srcRect b="42068"/>
          <a:stretch>
            <a:fillRect/>
          </a:stretch>
        </p:blipFill>
        <p:spPr>
          <a:xfrm>
            <a:off x="511694" y="740879"/>
            <a:ext cx="3332173" cy="3626312"/>
          </a:xfrm>
          <a:prstGeom prst="rect">
            <a:avLst/>
          </a:prstGeom>
        </p:spPr>
      </p:pic>
      <p:pic>
        <p:nvPicPr>
          <p:cNvPr id="9" name="图片 8" descr="1国家教育考试违规处理办法"/>
          <p:cNvPicPr>
            <a:picLocks noChangeAspect="1"/>
          </p:cNvPicPr>
          <p:nvPr/>
        </p:nvPicPr>
        <p:blipFill rotWithShape="1">
          <a:blip r:embed="rId2"/>
          <a:srcRect t="58878"/>
          <a:stretch>
            <a:fillRect/>
          </a:stretch>
        </p:blipFill>
        <p:spPr>
          <a:xfrm>
            <a:off x="3854557" y="740879"/>
            <a:ext cx="4694282" cy="3626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pic>
        <p:nvPicPr>
          <p:cNvPr id="4" name="图片 3" descr="2市高招办提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4" y="250825"/>
            <a:ext cx="4951888" cy="3144308"/>
          </a:xfrm>
          <a:prstGeom prst="rect">
            <a:avLst/>
          </a:prstGeom>
        </p:spPr>
      </p:pic>
      <p:pic>
        <p:nvPicPr>
          <p:cNvPr id="5" name="图片 4" descr="3诚信报名考试承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66" y="1668581"/>
            <a:ext cx="4960197" cy="3262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4注册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666" y="204019"/>
            <a:ext cx="5459431" cy="36591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7700" y="3727235"/>
            <a:ext cx="7848600" cy="120015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0"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注：手机号码和身份证号码在注册完毕之后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不可更改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，注册过的手机号码和身份证号码也不能进行二次注册，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注册时请确认无误后再提交。</a:t>
            </a:r>
            <a:r>
              <a:rPr kumimoji="0" lang="zh-CN" alt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密码不要泄露。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8948" y="691035"/>
            <a:ext cx="318770" cy="404495"/>
          </a:xfrm>
          <a:prstGeom prst="rect">
            <a:avLst/>
          </a:prstGeom>
          <a:noFill/>
          <a:ln w="28575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1110" y="3727103"/>
            <a:ext cx="7001779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注册成功显示注册成功页面</a:t>
            </a:r>
            <a:r>
              <a:rPr kumimoji="0" lang="zh-CN" altLang="en-US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考生即可登录系统，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注册密码为考生登录密码，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请妥善保存。</a:t>
            </a:r>
            <a:endParaRPr kumimoji="0" lang="zh-CN" altLang="zh-CN" sz="24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740" y="508635"/>
            <a:ext cx="4668520" cy="2964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90612"/>
          <a:stretch>
            <a:fillRect/>
          </a:stretch>
        </p:blipFill>
        <p:spPr>
          <a:xfrm>
            <a:off x="2237740" y="508635"/>
            <a:ext cx="4560993" cy="289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996067" y="804075"/>
            <a:ext cx="6363708" cy="21294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354" tIns="46178" rIns="92354" bIns="46178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录入信息的原则及要求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完整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u="sng" dirty="0">
                <a:latin typeface="黑体" panose="02010609060101010101" pitchFamily="49" charset="-122"/>
                <a:ea typeface="黑体" panose="02010609060101010101" pitchFamily="49" charset="-122"/>
              </a:rPr>
              <a:t>所有信息完整填写无遗漏</a:t>
            </a:r>
            <a:endParaRPr lang="zh-CN" altLang="en-US" sz="240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u="sng" dirty="0">
                <a:latin typeface="黑体" panose="02010609060101010101" pitchFamily="49" charset="-122"/>
                <a:ea typeface="黑体" panose="02010609060101010101" pitchFamily="49" charset="-122"/>
              </a:rPr>
              <a:t>所有信息真实填写无虚假</a:t>
            </a:r>
            <a:endParaRPr lang="zh-CN" altLang="en-US" sz="240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准确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u="sng" dirty="0">
                <a:latin typeface="黑体" panose="02010609060101010101" pitchFamily="49" charset="-122"/>
                <a:ea typeface="黑体" panose="02010609060101010101" pitchFamily="49" charset="-122"/>
              </a:rPr>
              <a:t>所有信息准确填写无差错</a:t>
            </a:r>
            <a:endParaRPr lang="zh-CN" altLang="en-US" sz="240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21549" y="3223969"/>
            <a:ext cx="7530780" cy="100993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</p:spPr>
        <p:txBody>
          <a:bodyPr lIns="92354" tIns="46178" rIns="92354" bIns="46178"/>
          <a:lstStyle/>
          <a:p>
            <a:pPr marL="615950" indent="-615950">
              <a:lnSpc>
                <a:spcPct val="120000"/>
              </a:lnSpc>
              <a:spcBef>
                <a:spcPct val="10000"/>
              </a:spcBef>
              <a:defRPr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说明：根据教育部要求，姓名出现疑难字无法打印的，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采用大写拼音替代，如“张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SAN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240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1基本信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6177" y="1939859"/>
            <a:ext cx="6319231" cy="30793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44265" y="46355"/>
            <a:ext cx="1420813" cy="641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填报信息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86142" y="713582"/>
            <a:ext cx="7371715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填写信息包含基本信息、学习信息、家庭信息、高中、初中、小学简历信息和选报信息，考生根据选报信息进行支付。</a:t>
            </a:r>
            <a:r>
              <a:rPr kumimoji="0" lang="zh-CN" altLang="zh-CN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所有信息项必须填写，不能为空</a:t>
            </a:r>
            <a:r>
              <a:rPr kumimoji="0" lang="zh-CN" alt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99727" y="2755594"/>
            <a:ext cx="1150938" cy="144463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5748045" y="2756335"/>
            <a:ext cx="1150938" cy="144463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椭圆 6"/>
          <p:cNvSpPr/>
          <p:nvPr/>
        </p:nvSpPr>
        <p:spPr>
          <a:xfrm>
            <a:off x="2430553" y="3680381"/>
            <a:ext cx="1350645" cy="2484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9" name="椭圆 8"/>
          <p:cNvSpPr/>
          <p:nvPr/>
        </p:nvSpPr>
        <p:spPr>
          <a:xfrm>
            <a:off x="5628324" y="3654278"/>
            <a:ext cx="1833563" cy="259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3571206" y="3362443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河西区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3514" y="3954951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天津市第四十一中学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48045" y="3217980"/>
            <a:ext cx="1150938" cy="144463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文本框 14"/>
          <p:cNvSpPr txBox="1"/>
          <p:nvPr/>
        </p:nvSpPr>
        <p:spPr>
          <a:xfrm>
            <a:off x="1948215" y="3954951"/>
            <a:ext cx="3392099" cy="3683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035" y="1953415"/>
            <a:ext cx="7739380" cy="30479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66038"/>
          <a:stretch>
            <a:fillRect/>
          </a:stretch>
        </p:blipFill>
        <p:spPr>
          <a:xfrm>
            <a:off x="280035" y="389256"/>
            <a:ext cx="7739380" cy="153267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978129" y="2367419"/>
            <a:ext cx="1944688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1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班主任给的</a:t>
            </a:r>
            <a:endParaRPr lang="zh-CN" altLang="en-US" sz="1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6698" y="2347340"/>
            <a:ext cx="156845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103</a:t>
            </a:r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开头的</a:t>
            </a:r>
            <a:endParaRPr lang="zh-CN" altLang="en-US" sz="1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2363119" y="4134519"/>
            <a:ext cx="489829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不能修改，可以是外省但需要写清具体地址</a:t>
            </a:r>
            <a:endParaRPr lang="zh-CN" altLang="en-US" sz="1200" dirty="0">
              <a:solidFill>
                <a:srgbClr val="C00000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2"/>
          <p:cNvSpPr txBox="1"/>
          <p:nvPr/>
        </p:nvSpPr>
        <p:spPr>
          <a:xfrm>
            <a:off x="2644732" y="2954961"/>
            <a:ext cx="1944688" cy="36933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1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普通高中毕业生</a:t>
            </a:r>
            <a:endParaRPr lang="zh-CN" altLang="en-US" sz="1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879255" y="2670436"/>
            <a:ext cx="252285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城镇应届或农村应届</a:t>
            </a:r>
            <a:endParaRPr lang="zh-CN" altLang="en-US" sz="1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06208" y="3540308"/>
            <a:ext cx="23080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1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天津市第四十一中学</a:t>
            </a:r>
            <a:endParaRPr lang="zh-CN" altLang="en-US" sz="1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3" name="云形标注 2"/>
          <p:cNvSpPr/>
          <p:nvPr/>
        </p:nvSpPr>
        <p:spPr>
          <a:xfrm>
            <a:off x="1728259" y="1227846"/>
            <a:ext cx="3184965" cy="853339"/>
          </a:xfrm>
          <a:prstGeom prst="cloudCallout">
            <a:avLst>
              <a:gd name="adj1" fmla="val -20095"/>
              <a:gd name="adj2" fmla="val -115549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均为高考中需要选考的科目，</a:t>
            </a:r>
            <a:r>
              <a:rPr kumimoji="1" lang="zh-CN" altLang="en-US" b="1" dirty="0">
                <a:solidFill>
                  <a:srgbClr val="FF0000"/>
                </a:solidFill>
              </a:rPr>
              <a:t>切勿</a:t>
            </a:r>
            <a:r>
              <a:rPr kumimoji="1" lang="zh-CN" altLang="en-US" dirty="0"/>
              <a:t>与学业水平合格考报考混淆或</a:t>
            </a:r>
            <a:r>
              <a:rPr kumimoji="1" lang="zh-CN" altLang="en-US" b="1" dirty="0">
                <a:solidFill>
                  <a:srgbClr val="FF0000"/>
                </a:solidFill>
              </a:rPr>
              <a:t>反选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60263" y="2647235"/>
            <a:ext cx="264374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1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普通类</a:t>
            </a:r>
            <a:r>
              <a:rPr lang="en-US" altLang="zh-CN" sz="1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艺术类</a:t>
            </a:r>
            <a:r>
              <a:rPr lang="en-US" altLang="zh-CN" sz="1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体育类</a:t>
            </a:r>
            <a:endParaRPr lang="zh-CN" altLang="en-US" sz="1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78458" y="1386562"/>
            <a:ext cx="2868620" cy="550446"/>
            <a:chOff x="721396" y="2263019"/>
            <a:chExt cx="2868620" cy="550446"/>
          </a:xfrm>
          <a:solidFill>
            <a:srgbClr val="00B0F0"/>
          </a:solidFill>
        </p:grpSpPr>
        <p:sp>
          <p:nvSpPr>
            <p:cNvPr id="25" name="圆角矩形 24"/>
            <p:cNvSpPr/>
            <p:nvPr/>
          </p:nvSpPr>
          <p:spPr>
            <a:xfrm>
              <a:off x="836617" y="2360159"/>
              <a:ext cx="2753399" cy="453306"/>
            </a:xfrm>
            <a:prstGeom prst="roundRect">
              <a:avLst/>
            </a:prstGeom>
            <a:noFill/>
            <a:ln w="63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1865CF"/>
                </a:solidFill>
              </a:endParaRPr>
            </a:p>
          </p:txBody>
        </p:sp>
        <p:sp>
          <p:nvSpPr>
            <p:cNvPr id="33" name="文本框 78"/>
            <p:cNvSpPr txBox="1"/>
            <p:nvPr/>
          </p:nvSpPr>
          <p:spPr>
            <a:xfrm>
              <a:off x="836616" y="2395809"/>
              <a:ext cx="1612265" cy="3911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dirty="0">
                  <a:solidFill>
                    <a:srgbClr val="1865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zh-CN" altLang="en-US" sz="2100" b="1" dirty="0">
                  <a:solidFill>
                    <a:srgbClr val="1865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报名条件</a:t>
              </a:r>
              <a:endParaRPr lang="zh-CN" altLang="en-US" sz="21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 rot="2731254">
              <a:off x="797421" y="2186993"/>
              <a:ext cx="82345" cy="234396"/>
              <a:chOff x="4454660" y="3810474"/>
              <a:chExt cx="406107" cy="1155987"/>
            </a:xfrm>
            <a:grpFill/>
          </p:grpSpPr>
          <p:sp>
            <p:nvSpPr>
              <p:cNvPr id="51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  <p:sp>
            <p:nvSpPr>
              <p:cNvPr id="52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  <p:sp>
            <p:nvSpPr>
              <p:cNvPr id="5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</p:grpSp>
      </p:grp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979249" y="2227508"/>
            <a:ext cx="679827" cy="74175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9" name="Freeform 6"/>
          <p:cNvSpPr/>
          <p:nvPr/>
        </p:nvSpPr>
        <p:spPr bwMode="auto">
          <a:xfrm>
            <a:off x="2076027" y="2262751"/>
            <a:ext cx="519613" cy="653610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2" name="Freeform 9"/>
          <p:cNvSpPr>
            <a:spLocks noEditPoints="1"/>
          </p:cNvSpPr>
          <p:nvPr/>
        </p:nvSpPr>
        <p:spPr bwMode="auto">
          <a:xfrm flipH="1">
            <a:off x="4072890" y="1475105"/>
            <a:ext cx="76200" cy="2426970"/>
          </a:xfrm>
          <a:custGeom>
            <a:avLst/>
            <a:gdLst>
              <a:gd name="T0" fmla="*/ 0 w 153"/>
              <a:gd name="T1" fmla="*/ 0 h 6522"/>
              <a:gd name="T2" fmla="*/ 46203 w 153"/>
              <a:gd name="T3" fmla="*/ 0 h 6522"/>
              <a:gd name="T4" fmla="*/ 46203 w 153"/>
              <a:gd name="T5" fmla="*/ 5040312 h 6522"/>
              <a:gd name="T6" fmla="*/ 0 w 153"/>
              <a:gd name="T7" fmla="*/ 5040312 h 6522"/>
              <a:gd name="T8" fmla="*/ 0 w 153"/>
              <a:gd name="T9" fmla="*/ 0 h 6522"/>
              <a:gd name="T10" fmla="*/ 99224 w 153"/>
              <a:gd name="T11" fmla="*/ 0 h 6522"/>
              <a:gd name="T12" fmla="*/ 115887 w 153"/>
              <a:gd name="T13" fmla="*/ 0 h 6522"/>
              <a:gd name="T14" fmla="*/ 115887 w 153"/>
              <a:gd name="T15" fmla="*/ 5040312 h 6522"/>
              <a:gd name="T16" fmla="*/ 99224 w 153"/>
              <a:gd name="T17" fmla="*/ 5040312 h 6522"/>
              <a:gd name="T18" fmla="*/ 99224 w 153"/>
              <a:gd name="T19" fmla="*/ 0 h 65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1312" y="2239211"/>
            <a:ext cx="1326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 dirty="0">
              <a:solidFill>
                <a:srgbClr val="1865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387331" y="2067637"/>
            <a:ext cx="2868620" cy="550446"/>
            <a:chOff x="721396" y="2263019"/>
            <a:chExt cx="2868620" cy="550446"/>
          </a:xfrm>
          <a:solidFill>
            <a:srgbClr val="00B0F0"/>
          </a:solidFill>
        </p:grpSpPr>
        <p:sp>
          <p:nvSpPr>
            <p:cNvPr id="65" name="圆角矩形 24"/>
            <p:cNvSpPr/>
            <p:nvPr/>
          </p:nvSpPr>
          <p:spPr>
            <a:xfrm>
              <a:off x="836617" y="2360159"/>
              <a:ext cx="2753399" cy="453306"/>
            </a:xfrm>
            <a:prstGeom prst="roundRect">
              <a:avLst/>
            </a:prstGeom>
            <a:noFill/>
            <a:ln w="63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1865CF"/>
                </a:solidFill>
              </a:endParaRPr>
            </a:p>
          </p:txBody>
        </p:sp>
        <p:sp>
          <p:nvSpPr>
            <p:cNvPr id="66" name="文本框 78"/>
            <p:cNvSpPr txBox="1"/>
            <p:nvPr/>
          </p:nvSpPr>
          <p:spPr>
            <a:xfrm>
              <a:off x="836616" y="2395809"/>
              <a:ext cx="1612265" cy="3911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dirty="0">
                  <a:solidFill>
                    <a:srgbClr val="1865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</a:t>
              </a:r>
              <a:r>
                <a:rPr lang="zh-CN" altLang="en-US" sz="2100" b="1" dirty="0">
                  <a:solidFill>
                    <a:srgbClr val="1865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报名办法</a:t>
              </a:r>
              <a:endParaRPr lang="zh-CN" altLang="en-US" sz="21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 rot="2731254">
              <a:off x="797421" y="2186993"/>
              <a:ext cx="82345" cy="234396"/>
              <a:chOff x="4454660" y="3810474"/>
              <a:chExt cx="406107" cy="1155987"/>
            </a:xfrm>
            <a:grpFill/>
          </p:grpSpPr>
          <p:sp>
            <p:nvSpPr>
              <p:cNvPr id="68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  <p:sp>
            <p:nvSpPr>
              <p:cNvPr id="69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  <p:sp>
            <p:nvSpPr>
              <p:cNvPr id="70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4378458" y="2747589"/>
            <a:ext cx="2868620" cy="550446"/>
            <a:chOff x="721396" y="2263019"/>
            <a:chExt cx="2868620" cy="550446"/>
          </a:xfrm>
          <a:solidFill>
            <a:srgbClr val="00B0F0"/>
          </a:solidFill>
        </p:grpSpPr>
        <p:sp>
          <p:nvSpPr>
            <p:cNvPr id="72" name="圆角矩形 24"/>
            <p:cNvSpPr/>
            <p:nvPr/>
          </p:nvSpPr>
          <p:spPr>
            <a:xfrm>
              <a:off x="836617" y="2360159"/>
              <a:ext cx="2753399" cy="453306"/>
            </a:xfrm>
            <a:prstGeom prst="roundRect">
              <a:avLst/>
            </a:prstGeom>
            <a:noFill/>
            <a:ln w="63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1865CF"/>
                </a:solidFill>
              </a:endParaRPr>
            </a:p>
          </p:txBody>
        </p:sp>
        <p:sp>
          <p:nvSpPr>
            <p:cNvPr id="73" name="文本框 78"/>
            <p:cNvSpPr txBox="1"/>
            <p:nvPr/>
          </p:nvSpPr>
          <p:spPr>
            <a:xfrm>
              <a:off x="836616" y="2395809"/>
              <a:ext cx="1612265" cy="391160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dirty="0">
                  <a:solidFill>
                    <a:srgbClr val="1865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</a:t>
              </a:r>
              <a:r>
                <a:rPr lang="zh-CN" altLang="en-US" sz="2100" b="1" dirty="0">
                  <a:solidFill>
                    <a:srgbClr val="1865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资格审查</a:t>
              </a:r>
              <a:endParaRPr lang="zh-CN" altLang="en-US" sz="21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 rot="2731254">
              <a:off x="797421" y="2186993"/>
              <a:ext cx="82345" cy="234396"/>
              <a:chOff x="4454660" y="3810474"/>
              <a:chExt cx="406107" cy="1155987"/>
            </a:xfrm>
            <a:grpFill/>
          </p:grpSpPr>
          <p:sp>
            <p:nvSpPr>
              <p:cNvPr id="7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  <p:sp>
            <p:nvSpPr>
              <p:cNvPr id="7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  <p:sp>
            <p:nvSpPr>
              <p:cNvPr id="7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87348" y="3399098"/>
            <a:ext cx="2868620" cy="550447"/>
            <a:chOff x="721396" y="2263018"/>
            <a:chExt cx="2868620" cy="550447"/>
          </a:xfrm>
          <a:solidFill>
            <a:srgbClr val="00B0F0"/>
          </a:solidFill>
        </p:grpSpPr>
        <p:sp>
          <p:nvSpPr>
            <p:cNvPr id="4" name="圆角矩形 24"/>
            <p:cNvSpPr/>
            <p:nvPr>
              <p:custDataLst>
                <p:tags r:id="rId3"/>
              </p:custDataLst>
            </p:nvPr>
          </p:nvSpPr>
          <p:spPr>
            <a:xfrm>
              <a:off x="836617" y="2360159"/>
              <a:ext cx="2753399" cy="453306"/>
            </a:xfrm>
            <a:prstGeom prst="roundRect">
              <a:avLst/>
            </a:prstGeom>
            <a:noFill/>
            <a:ln w="63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1865CF"/>
                </a:solidFill>
              </a:endParaRPr>
            </a:p>
          </p:txBody>
        </p:sp>
        <p:sp>
          <p:nvSpPr>
            <p:cNvPr id="5" name="文本框 78"/>
            <p:cNvSpPr txBox="1"/>
            <p:nvPr>
              <p:custDataLst>
                <p:tags r:id="rId4"/>
              </p:custDataLst>
            </p:nvPr>
          </p:nvSpPr>
          <p:spPr>
            <a:xfrm>
              <a:off x="836616" y="2395809"/>
              <a:ext cx="1629292" cy="3924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dirty="0">
                  <a:solidFill>
                    <a:srgbClr val="1865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</a:t>
              </a:r>
              <a:r>
                <a:rPr lang="zh-CN" altLang="en-US" sz="2100" b="1" dirty="0">
                  <a:solidFill>
                    <a:srgbClr val="1865C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温馨提示</a:t>
              </a:r>
              <a:endParaRPr lang="zh-CN" altLang="en-US" sz="21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 rot="2731254">
              <a:off x="797421" y="2186993"/>
              <a:ext cx="82345" cy="234396"/>
              <a:chOff x="4454660" y="3810474"/>
              <a:chExt cx="406107" cy="1155987"/>
            </a:xfrm>
            <a:grpFill/>
          </p:grpSpPr>
          <p:sp>
            <p:nvSpPr>
              <p:cNvPr id="9" name="Freeform 16"/>
              <p:cNvSpPr/>
              <p:nvPr>
                <p:custDataLst>
                  <p:tags r:id="rId5"/>
                </p:custDataLst>
              </p:nvPr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  <p:sp>
            <p:nvSpPr>
              <p:cNvPr id="10" name="Freeform 30"/>
              <p:cNvSpPr/>
              <p:nvPr>
                <p:custDataLst>
                  <p:tags r:id="rId6"/>
                </p:custDataLst>
              </p:nvPr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  <p:sp>
            <p:nvSpPr>
              <p:cNvPr id="11" name="Freeform 12"/>
              <p:cNvSpPr/>
              <p:nvPr>
                <p:custDataLst>
                  <p:tags r:id="rId7"/>
                </p:custDataLst>
              </p:nvPr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1865CF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prestig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62" grpId="0" bldLvl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grpSp>
        <p:nvGrpSpPr>
          <p:cNvPr id="2" name="组合 22"/>
          <p:cNvGrpSpPr/>
          <p:nvPr/>
        </p:nvGrpSpPr>
        <p:grpSpPr>
          <a:xfrm>
            <a:off x="240859" y="1165287"/>
            <a:ext cx="8785225" cy="647700"/>
            <a:chOff x="342417" y="1607079"/>
            <a:chExt cx="7463901" cy="380390"/>
          </a:xfrm>
        </p:grpSpPr>
        <p:pic>
          <p:nvPicPr>
            <p:cNvPr id="3" name="图片 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6386" y="1607079"/>
              <a:ext cx="2257425" cy="342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8893" y="1607079"/>
              <a:ext cx="2257425" cy="3429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组合 18"/>
            <p:cNvGrpSpPr/>
            <p:nvPr/>
          </p:nvGrpSpPr>
          <p:grpSpPr>
            <a:xfrm>
              <a:off x="342417" y="1644569"/>
              <a:ext cx="2257425" cy="342900"/>
              <a:chOff x="342417" y="1644569"/>
              <a:chExt cx="2257425" cy="342900"/>
            </a:xfrm>
          </p:grpSpPr>
          <p:pic>
            <p:nvPicPr>
              <p:cNvPr id="6" name="图片 16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42417" y="1644569"/>
                <a:ext cx="2257425" cy="34290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7" name="文本框 17"/>
              <p:cNvSpPr txBox="1">
                <a:spLocks noChangeArrowheads="1"/>
              </p:cNvSpPr>
              <p:nvPr/>
            </p:nvSpPr>
            <p:spPr bwMode="auto">
              <a:xfrm>
                <a:off x="886239" y="1698528"/>
                <a:ext cx="1228404" cy="2349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普通类</a:t>
                </a: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11" name="文本框 2"/>
          <p:cNvSpPr txBox="1"/>
          <p:nvPr/>
        </p:nvSpPr>
        <p:spPr>
          <a:xfrm>
            <a:off x="3548417" y="737194"/>
            <a:ext cx="2363787" cy="4000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必须参加专业考试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6799242" y="703622"/>
            <a:ext cx="2295368" cy="4000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必须参加体育测试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7"/>
          <p:cNvSpPr txBox="1">
            <a:spLocks noChangeArrowheads="1"/>
          </p:cNvSpPr>
          <p:nvPr/>
        </p:nvSpPr>
        <p:spPr bwMode="auto">
          <a:xfrm>
            <a:off x="3962956" y="1320999"/>
            <a:ext cx="144586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艺术类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7"/>
          <p:cNvSpPr txBox="1">
            <a:spLocks noChangeArrowheads="1"/>
          </p:cNvSpPr>
          <p:nvPr/>
        </p:nvSpPr>
        <p:spPr bwMode="auto">
          <a:xfrm>
            <a:off x="7073709" y="1257164"/>
            <a:ext cx="144586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体育类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69386" y="2822682"/>
            <a:ext cx="6170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关于艺术类统考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需要伴奏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的科类，包括：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舞蹈类；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戏剧影视表演类；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服装表演类。其他科类均不需要伴奏。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04058" y="2177113"/>
            <a:ext cx="37358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关于艺术类考生报名说明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家庭信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743" y="1253972"/>
            <a:ext cx="8186693" cy="22921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4" name="文本框 5"/>
          <p:cNvSpPr txBox="1"/>
          <p:nvPr/>
        </p:nvSpPr>
        <p:spPr>
          <a:xfrm>
            <a:off x="2240176" y="2400050"/>
            <a:ext cx="3069492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参看户口本首页</a:t>
            </a:r>
            <a:endParaRPr lang="zh-CN" altLang="en-US" sz="1200" dirty="0">
              <a:solidFill>
                <a:srgbClr val="C00000"/>
              </a:solidFill>
              <a:latin typeface="Garamond" panose="02020404030301010803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5" y="290830"/>
            <a:ext cx="6859270" cy="4224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25980" y="666750"/>
            <a:ext cx="1062990" cy="33845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 eaLnBrk="0" hangingPunct="0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2023-09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5271309" y="615533"/>
            <a:ext cx="899502" cy="33718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2026-07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7"/>
          <p:cNvSpPr txBox="1"/>
          <p:nvPr/>
        </p:nvSpPr>
        <p:spPr>
          <a:xfrm>
            <a:off x="2125663" y="2233196"/>
            <a:ext cx="989918" cy="33718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2020-09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2125663" y="3614600"/>
            <a:ext cx="989918" cy="33718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2014-09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5271309" y="2233196"/>
            <a:ext cx="899502" cy="33718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2023-07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5271309" y="3614599"/>
            <a:ext cx="921051" cy="33718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altLang="zh-CN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2020-07</a:t>
            </a:r>
            <a:endParaRPr lang="zh-CN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86899" y="2780705"/>
            <a:ext cx="4709795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、如果中途转学，只写最终毕业学校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、如果中途休学，年月按实际情况填写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4195" y="129540"/>
            <a:ext cx="1209040" cy="537210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90805" y="1117812"/>
            <a:ext cx="1057910" cy="605790"/>
          </a:xfrm>
          <a:prstGeom prst="wedgeRoundRectCallout">
            <a:avLst>
              <a:gd name="adj1" fmla="val 19155"/>
              <a:gd name="adj2" fmla="val -15167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 dirty="0"/>
              <a:t>注意经历顺序</a:t>
            </a:r>
            <a:endParaRPr kumimoji="1"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48898" y="271900"/>
            <a:ext cx="580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有外地学习经历的学生</a:t>
            </a:r>
            <a:endParaRPr lang="en-US" altLang="zh-CN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可以按照自己的情况如实填写下面的表格</a:t>
            </a:r>
            <a:endParaRPr lang="zh-CN" altLang="en-US" sz="2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465" y="979805"/>
            <a:ext cx="6339840" cy="3793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pic>
        <p:nvPicPr>
          <p:cNvPr id="5" name="图片 4" descr="7艺术类专业考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22" y="922020"/>
            <a:ext cx="8048079" cy="3767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01975" y="1650422"/>
            <a:ext cx="4249358" cy="5339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pic>
        <p:nvPicPr>
          <p:cNvPr id="6" name="图片 5" descr="8体育类专业考试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81" y="1627666"/>
            <a:ext cx="8145054" cy="1938494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3060427" y="443391"/>
            <a:ext cx="4255770" cy="1184275"/>
          </a:xfrm>
          <a:prstGeom prst="wedgeRoundRectCallout">
            <a:avLst>
              <a:gd name="adj1" fmla="val -51351"/>
              <a:gd name="adj2" fmla="val 11580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>
                <a:solidFill>
                  <a:srgbClr val="C00000"/>
                </a:solidFill>
              </a:rPr>
              <a:t>只参加体育单考单招的考生</a:t>
            </a:r>
            <a:endParaRPr kumimoji="1" lang="zh-CN" altLang="en-US" b="1">
              <a:solidFill>
                <a:srgbClr val="C00000"/>
              </a:solidFill>
            </a:endParaRPr>
          </a:p>
          <a:p>
            <a:pPr algn="ctr"/>
            <a:r>
              <a:rPr kumimoji="1" lang="zh-CN" altLang="en-US" b="1"/>
              <a:t>填</a:t>
            </a:r>
            <a:r>
              <a:rPr kumimoji="1" lang="en-US" altLang="zh-CN" b="1"/>
              <a:t>“</a:t>
            </a:r>
            <a:r>
              <a:rPr kumimoji="1" lang="zh-CN" altLang="en-US" b="1"/>
              <a:t>普通类</a:t>
            </a:r>
            <a:r>
              <a:rPr kumimoji="1" lang="en-US" altLang="zh-CN" b="1"/>
              <a:t>”</a:t>
            </a:r>
            <a:r>
              <a:rPr kumimoji="1" lang="zh-CN" altLang="en-US" b="1"/>
              <a:t>即可，无需填</a:t>
            </a:r>
            <a:r>
              <a:rPr kumimoji="1" lang="en-US" altLang="zh-CN" b="1"/>
              <a:t>“</a:t>
            </a:r>
            <a:r>
              <a:rPr kumimoji="1" lang="zh-CN" altLang="en-US" b="1"/>
              <a:t>体育类</a:t>
            </a:r>
            <a:r>
              <a:rPr kumimoji="1" lang="en-US" altLang="zh-CN" b="1"/>
              <a:t>”</a:t>
            </a:r>
            <a:endParaRPr kumimoji="1" lang="zh-CN" altLang="en-US" b="1"/>
          </a:p>
          <a:p>
            <a:pPr algn="ctr"/>
            <a:r>
              <a:rPr kumimoji="1" lang="zh-CN" altLang="en-US" b="1"/>
              <a:t>无需参加体育统考</a:t>
            </a:r>
            <a:endParaRPr kumimoji="1" lang="zh-CN" altLang="en-US" b="1"/>
          </a:p>
        </p:txBody>
      </p:sp>
      <p:sp>
        <p:nvSpPr>
          <p:cNvPr id="10" name="文本框 9"/>
          <p:cNvSpPr txBox="1"/>
          <p:nvPr/>
        </p:nvSpPr>
        <p:spPr>
          <a:xfrm>
            <a:off x="4252850" y="2106295"/>
            <a:ext cx="4374683" cy="6007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28784"/>
          <a:stretch>
            <a:fillRect/>
          </a:stretch>
        </p:blipFill>
        <p:spPr>
          <a:xfrm>
            <a:off x="453813" y="1279626"/>
            <a:ext cx="8323504" cy="32246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27314" y="2584540"/>
            <a:ext cx="495199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EMS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邮寄都选</a:t>
            </a:r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lang="en-US" altLang="zh-CN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1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，高校要看带底纹的成绩单</a:t>
            </a:r>
            <a:endParaRPr lang="zh-CN" altLang="en-US" sz="1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84300" y="3247384"/>
            <a:ext cx="411651" cy="255836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792767" y="3852359"/>
            <a:ext cx="411480" cy="24701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00600" y="1971098"/>
            <a:ext cx="411651" cy="255836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3279984" y="416941"/>
            <a:ext cx="4255770" cy="901700"/>
          </a:xfrm>
          <a:prstGeom prst="wedgeRoundRectCallout">
            <a:avLst>
              <a:gd name="adj1" fmla="val -54276"/>
              <a:gd name="adj2" fmla="val 129367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>
                <a:solidFill>
                  <a:srgbClr val="C00000"/>
                </a:solidFill>
              </a:rPr>
              <a:t>使用听力机考系统</a:t>
            </a:r>
            <a:endParaRPr kumimoji="1" lang="zh-CN" altLang="en-US" b="1">
              <a:solidFill>
                <a:srgbClr val="C00000"/>
              </a:solidFill>
            </a:endParaRPr>
          </a:p>
          <a:p>
            <a:pPr algn="ctr"/>
            <a:r>
              <a:rPr kumimoji="1" lang="en-US" altLang="zh-CN" b="1">
                <a:solidFill>
                  <a:srgbClr val="C00000"/>
                </a:solidFill>
              </a:rPr>
              <a:t>2026</a:t>
            </a:r>
            <a:r>
              <a:rPr kumimoji="1" lang="zh-CN" altLang="en-US" b="1">
                <a:solidFill>
                  <a:srgbClr val="C00000"/>
                </a:solidFill>
              </a:rPr>
              <a:t>年</a:t>
            </a:r>
            <a:r>
              <a:rPr kumimoji="1" lang="en-US" altLang="zh-CN" b="1">
                <a:solidFill>
                  <a:srgbClr val="C00000"/>
                </a:solidFill>
              </a:rPr>
              <a:t>1</a:t>
            </a:r>
            <a:r>
              <a:rPr kumimoji="1" lang="zh-CN" altLang="en-US" b="1">
                <a:solidFill>
                  <a:srgbClr val="C00000"/>
                </a:solidFill>
              </a:rPr>
              <a:t>月上中旬举行</a:t>
            </a:r>
            <a:endParaRPr kumimoji="1" lang="zh-CN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13539" y="1663809"/>
            <a:ext cx="6101123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当所有填报信息确认无误后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点击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保存信息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，弹出保存信息成功对话框，同时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考生会收到保存本人报名信息的短信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566" y="586422"/>
            <a:ext cx="8008209" cy="43236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11963" y="4317931"/>
            <a:ext cx="1047904" cy="49113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stretch>
                    <a:fillRect l="-1483" t="-62873" r="-1401" b="-52695"/>
                  </a:stretch>
                </a:blip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Rectangle 2"/>
          <p:cNvSpPr txBox="1"/>
          <p:nvPr/>
        </p:nvSpPr>
        <p:spPr>
          <a:xfrm>
            <a:off x="3718061" y="91492"/>
            <a:ext cx="3877310" cy="563245"/>
          </a:xfrm>
          <a:prstGeom prst="rect">
            <a:avLst/>
          </a:prstGeom>
          <a:noFill/>
          <a:ln w="9525">
            <a:noFill/>
          </a:ln>
        </p:spPr>
        <p:txBody>
          <a:bodyPr lIns="90715" tIns="45356" rIns="90715" bIns="45356" anchor="ctr" anchorCtr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/>
            <a:r>
              <a:rPr lang="zh-CN" altLang="en-US" sz="2805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信息</a:t>
            </a:r>
            <a:r>
              <a:rPr lang="zh-CN" altLang="en-US" sz="2805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确认</a:t>
            </a:r>
            <a:endParaRPr lang="zh-CN" altLang="en-US" sz="2805" b="1" dirty="0">
              <a:solidFill>
                <a:srgbClr val="FF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254527" y="1739401"/>
            <a:ext cx="6523579" cy="3053579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301624" y="350520"/>
            <a:ext cx="8229600" cy="1143000"/>
          </a:xfrm>
          <a:prstGeom prst="rect">
            <a:avLst/>
          </a:prstGeom>
        </p:spPr>
        <p:txBody>
          <a:bodyPr wrap="square" lIns="91440" tIns="45720" rIns="91440" bIns="45720" numCol="1" anchor="ctr" anchorCtr="0" compatLnSpc="1"/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zh-CN" sz="32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修改信息</a:t>
            </a:r>
            <a:br>
              <a:rPr lang="zh-CN" altLang="zh-CN" sz="40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24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在首页登录系统后，</a:t>
            </a:r>
            <a:endParaRPr lang="en-US" altLang="zh-CN" sz="2400" b="1" kern="0" dirty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defTabSz="91440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zh-CN" sz="24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点击左下角</a:t>
            </a:r>
            <a:r>
              <a:rPr lang="en-US" altLang="zh-CN" sz="24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4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修改信息</a:t>
            </a:r>
            <a:r>
              <a:rPr lang="en-US" altLang="zh-CN" sz="24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2400" b="1" kern="0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，进入修改页面</a:t>
            </a:r>
            <a:r>
              <a:rPr lang="zh-CN" altLang="en-US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96881" y="4256954"/>
            <a:ext cx="1068550" cy="5953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1"/>
          <p:cNvSpPr txBox="1"/>
          <p:nvPr/>
        </p:nvSpPr>
        <p:spPr>
          <a:xfrm>
            <a:off x="4610420" y="2037446"/>
            <a:ext cx="292997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报名条件</a:t>
            </a:r>
            <a:endParaRPr lang="zh-CN" altLang="en-US" sz="3200" b="1" dirty="0">
              <a:solidFill>
                <a:srgbClr val="1865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25244" y="2599138"/>
            <a:ext cx="2939156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3844298" y="1370072"/>
            <a:ext cx="0" cy="216327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"/>
          <p:cNvSpPr txBox="1"/>
          <p:nvPr/>
        </p:nvSpPr>
        <p:spPr>
          <a:xfrm>
            <a:off x="2135070" y="2881892"/>
            <a:ext cx="12694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1865CF"/>
                </a:solidFill>
                <a:latin typeface="Franklin Gothic Book" panose="020B0503020102020204" pitchFamily="34" charset="0"/>
                <a:ea typeface="+mj-ea"/>
              </a:rPr>
              <a:t>PART 01</a:t>
            </a:r>
            <a:endParaRPr lang="zh-CN" altLang="en-US" sz="2800" dirty="0">
              <a:solidFill>
                <a:srgbClr val="1865CF"/>
              </a:solidFill>
              <a:latin typeface="Franklin Gothic Book" panose="020B0503020102020204" pitchFamily="34" charset="0"/>
              <a:ea typeface="+mj-ea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2074825" y="1587657"/>
            <a:ext cx="1389910" cy="11459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1865CF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7200" dirty="0">
              <a:solidFill>
                <a:srgbClr val="1865C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6" grpId="0"/>
      <p:bldP spid="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支付页"/>
          <p:cNvPicPr>
            <a:picLocks noChangeAspect="1"/>
          </p:cNvPicPr>
          <p:nvPr/>
        </p:nvPicPr>
        <p:blipFill>
          <a:blip r:embed="rId1"/>
          <a:srcRect t="11250" b="4148"/>
          <a:stretch>
            <a:fillRect/>
          </a:stretch>
        </p:blipFill>
        <p:spPr>
          <a:xfrm>
            <a:off x="1915629" y="1624695"/>
            <a:ext cx="5112715" cy="3388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3" name="矩形 1"/>
          <p:cNvSpPr/>
          <p:nvPr/>
        </p:nvSpPr>
        <p:spPr>
          <a:xfrm>
            <a:off x="584200" y="0"/>
            <a:ext cx="7775575" cy="1620059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网上支付</a:t>
            </a:r>
            <a:endParaRPr lang="zh-CN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、点击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网页支付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按钮进入支付信息页面，显示考生相应的报名支付内容和支付状态。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考生支付成功后才能进行现场确认。</a:t>
            </a:r>
            <a:endParaRPr lang="zh-CN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317604" y="4578366"/>
            <a:ext cx="1075885" cy="4463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云形标注 7"/>
          <p:cNvSpPr/>
          <p:nvPr/>
        </p:nvSpPr>
        <p:spPr>
          <a:xfrm>
            <a:off x="5946737" y="3044179"/>
            <a:ext cx="2850129" cy="1649896"/>
          </a:xfrm>
          <a:prstGeom prst="cloudCallout">
            <a:avLst>
              <a:gd name="adj1" fmla="val -65873"/>
              <a:gd name="adj2" fmla="val -12523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b="1"/>
              <a:t>提示考生：</a:t>
            </a:r>
            <a:endParaRPr kumimoji="1" lang="zh-CN" altLang="en-US" b="1"/>
          </a:p>
          <a:p>
            <a:pPr algn="ctr"/>
            <a:r>
              <a:rPr kumimoji="1" lang="zh-CN" altLang="en-US"/>
              <a:t>完成报名信息现场确认的考生，因本人原因不能参加考试的，已进行网上支付的考务费不予退还</a:t>
            </a:r>
            <a:endParaRPr kumimoji="1"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5671398" y="1772866"/>
            <a:ext cx="2448136" cy="1033687"/>
          </a:xfrm>
          <a:prstGeom prst="wedgeRoundRectCallout">
            <a:avLst>
              <a:gd name="adj1" fmla="val -69282"/>
              <a:gd name="adj2" fmla="val 6145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/>
              <a:t>全部支付完成后</a:t>
            </a:r>
            <a:endParaRPr kumimoji="1" lang="zh-CN" altLang="en-US" sz="2400" b="1"/>
          </a:p>
          <a:p>
            <a:pPr algn="ctr"/>
            <a:r>
              <a:rPr kumimoji="1" lang="zh-CN" altLang="en-US" sz="2400" b="1"/>
              <a:t>才可通过</a:t>
            </a:r>
            <a:r>
              <a:rPr kumimoji="1" lang="en-US" altLang="zh-CN" sz="2400" b="1"/>
              <a:t>“</a:t>
            </a:r>
            <a:r>
              <a:rPr kumimoji="1" lang="zh-CN" altLang="en-US" sz="2400" b="1">
                <a:sym typeface="+mn-ea"/>
              </a:rPr>
              <a:t>确认</a:t>
            </a:r>
            <a:r>
              <a:rPr kumimoji="1" lang="en-US" altLang="zh-CN" sz="2400" b="1">
                <a:sym typeface="+mn-ea"/>
              </a:rPr>
              <a:t>”</a:t>
            </a:r>
            <a:endParaRPr kumimoji="1" lang="en-US" altLang="zh-CN" sz="2400" b="1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05302" y="1972733"/>
            <a:ext cx="987965" cy="138173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stretch>
                    <a:fillRect l="-1483" t="-62873" r="-1401" b="-52695"/>
                  </a:stretch>
                </a:blip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168913" y="3366122"/>
            <a:ext cx="3224354" cy="401546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blipFill rotWithShape="1">
                  <a:blip r:embed="rId3"/>
                  <a:srcRect/>
                  <a:stretch>
                    <a:fillRect l="-1483" t="-62873" r="-1401" b="-52695"/>
                  </a:stretch>
                </a:blip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ldLvl="0" animBg="1"/>
      <p:bldP spid="11" grpId="0" bldLvl="0" animBg="1"/>
      <p:bldP spid="12" grpId="0" bldLvl="0" animBg="1"/>
      <p:bldP spid="1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" y="922020"/>
            <a:ext cx="7161530" cy="3773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590596" y="397649"/>
            <a:ext cx="623120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选择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扫码支付</a:t>
            </a:r>
            <a:r>
              <a:rPr kumimoji="0" lang="en-US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kumimoji="0" lang="en-US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使用支付宝或微信扫描二维码进行支付。</a:t>
            </a:r>
            <a:endParaRPr kumimoji="0" lang="zh-CN" altLang="zh-CN" sz="24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20" y="1228725"/>
            <a:ext cx="5790565" cy="37757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18795" y="2823328"/>
            <a:ext cx="774806" cy="817339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61693" y="4028289"/>
            <a:ext cx="7920037" cy="954107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考生如果已经付款成功，系统没有更新支付状态，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请稍后登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陆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系统查看，不要重复支付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545" y="344170"/>
            <a:ext cx="6468745" cy="3622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90612"/>
          <a:stretch>
            <a:fillRect/>
          </a:stretch>
        </p:blipFill>
        <p:spPr>
          <a:xfrm>
            <a:off x="1185545" y="344170"/>
            <a:ext cx="6454864" cy="40936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72595" y="2797928"/>
            <a:ext cx="774806" cy="190805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矩形 6"/>
          <p:cNvSpPr/>
          <p:nvPr/>
        </p:nvSpPr>
        <p:spPr>
          <a:xfrm>
            <a:off x="2972594" y="3070557"/>
            <a:ext cx="862805" cy="206043"/>
          </a:xfrm>
          <a:prstGeom prst="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482340" y="498475"/>
            <a:ext cx="2807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报名办法</a:t>
            </a:r>
            <a:endParaRPr lang="zh-CN" altLang="en-US" sz="36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矩形 21"/>
          <p:cNvSpPr>
            <a:spLocks noChangeArrowheads="1"/>
          </p:cNvSpPr>
          <p:nvPr/>
        </p:nvSpPr>
        <p:spPr bwMode="auto">
          <a:xfrm>
            <a:off x="3837570" y="1496590"/>
            <a:ext cx="272142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40" tIns="45822" rIns="91640" bIns="45822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05E2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10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现场确认报名信息</a:t>
            </a:r>
            <a:endParaRPr kumimoji="0" lang="zh-CN" altLang="en-US" sz="210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3" name="Group 5"/>
          <p:cNvGrpSpPr/>
          <p:nvPr/>
        </p:nvGrpSpPr>
        <p:grpSpPr>
          <a:xfrm>
            <a:off x="2032833" y="1453620"/>
            <a:ext cx="1780864" cy="404236"/>
            <a:chOff x="0" y="0"/>
            <a:chExt cx="1119" cy="254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0"/>
              <a:ext cx="1119" cy="254"/>
              <a:chOff x="0" y="0"/>
              <a:chExt cx="1064455" cy="428634"/>
            </a:xfrm>
          </p:grpSpPr>
          <p:sp>
            <p:nvSpPr>
              <p:cNvPr id="16" name="Rectangle 5"/>
              <p:cNvSpPr/>
              <p:nvPr/>
            </p:nvSpPr>
            <p:spPr>
              <a:xfrm>
                <a:off x="0" y="0"/>
                <a:ext cx="966476" cy="428634"/>
              </a:xfrm>
              <a:prstGeom prst="rect">
                <a:avLst/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/>
              <p:nvPr/>
            </p:nvSpPr>
            <p:spPr>
              <a:xfrm rot="5400000">
                <a:off x="897932" y="152422"/>
                <a:ext cx="200817" cy="13222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rot="10800000" vert="eaVert"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" name="WordArt 9"/>
            <p:cNvSpPr>
              <a:spLocks noTextEdit="1"/>
            </p:cNvSpPr>
            <p:nvPr/>
          </p:nvSpPr>
          <p:spPr>
            <a:xfrm>
              <a:off x="236" y="36"/>
              <a:ext cx="486" cy="1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65000" lnSpcReduction="20000"/>
            </a:bodyPr>
            <a:lstStyle/>
            <a:p>
              <a:pPr algn="ctr"/>
              <a:r>
                <a:rPr lang="zh-CN" altLang="en-US" sz="2005">
                  <a:ln w="6350" cap="flat" cmpd="sng">
                    <a:solidFill>
                      <a:schemeClr val="tx2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bg2">
                      <a:alpha val="61960"/>
                    </a:schemeClr>
                  </a:solidFill>
                  <a:effectLst>
                    <a:outerShdw dist="35921" dir="2699999" sy="50000" kx="2115830" algn="bl" rotWithShape="0">
                      <a:srgbClr val="C0C0C0">
                        <a:alpha val="78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第二步</a:t>
              </a:r>
              <a:endParaRPr lang="zh-CN" altLang="en-US" sz="2005">
                <a:ln w="635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2">
                    <a:alpha val="61960"/>
                  </a:schemeClr>
                </a:solidFill>
                <a:effectLst>
                  <a:outerShdw dist="35921" dir="2699999" sy="50000" kx="2115830" algn="bl" rotWithShape="0">
                    <a:srgbClr val="C0C0C0">
                      <a:alpha val="78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603510" y="2279243"/>
            <a:ext cx="5936979" cy="1538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354" tIns="46178" rIns="92354" bIns="46178"/>
          <a:lstStyle/>
          <a:p>
            <a:pPr algn="just">
              <a:lnSpc>
                <a:spcPts val="4545"/>
              </a:lnSpc>
              <a:spcBef>
                <a:spcPct val="20000"/>
              </a:spcBef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确认时间：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10月24日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538480" indent="-538480" algn="just">
              <a:lnSpc>
                <a:spcPts val="4545"/>
              </a:lnSpc>
              <a:spcBef>
                <a:spcPts val="0"/>
              </a:spcBef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确认地点：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绍兴道四楼机房</a:t>
            </a:r>
            <a:endParaRPr lang="en-US" altLang="zh-CN" sz="2800" b="1" u="sng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8480" indent="-538480" algn="just">
              <a:lnSpc>
                <a:spcPts val="4545"/>
              </a:lnSpc>
              <a:spcBef>
                <a:spcPts val="0"/>
              </a:spcBef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8480" indent="-538480" algn="just">
              <a:lnSpc>
                <a:spcPts val="4545"/>
              </a:lnSpc>
              <a:spcBef>
                <a:spcPts val="0"/>
              </a:spcBef>
              <a:defRPr/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2"/>
          <p:cNvSpPr txBox="1"/>
          <p:nvPr/>
        </p:nvSpPr>
        <p:spPr>
          <a:xfrm>
            <a:off x="2683391" y="243716"/>
            <a:ext cx="3104975" cy="563383"/>
          </a:xfrm>
          <a:prstGeom prst="rect">
            <a:avLst/>
          </a:prstGeom>
          <a:noFill/>
          <a:ln w="9525">
            <a:noFill/>
          </a:ln>
        </p:spPr>
        <p:txBody>
          <a:bodyPr lIns="90715" tIns="45356" rIns="90715" bIns="45356" anchor="ctr" anchorCtr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hangingPunct="1"/>
            <a:r>
              <a:rPr lang="zh-CN" alt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现场确认报名信息</a:t>
            </a:r>
            <a:endParaRPr lang="zh-CN" alt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" name="Rectangle 5"/>
          <p:cNvSpPr/>
          <p:nvPr/>
        </p:nvSpPr>
        <p:spPr>
          <a:xfrm>
            <a:off x="272186" y="3499400"/>
            <a:ext cx="2185100" cy="404236"/>
          </a:xfrm>
          <a:prstGeom prst="rect">
            <a:avLst/>
          </a:prstGeom>
          <a:gradFill rotWithShape="1">
            <a:gsLst>
              <a:gs pos="0">
                <a:srgbClr val="BBCFCC">
                  <a:alpha val="100000"/>
                </a:srgbClr>
              </a:gs>
              <a:gs pos="50000">
                <a:srgbClr val="D4E0DE">
                  <a:alpha val="100000"/>
                </a:srgbClr>
              </a:gs>
              <a:gs pos="100000">
                <a:srgbClr val="EAEFEE">
                  <a:alpha val="100000"/>
                </a:srgbClr>
              </a:gs>
            </a:gsLst>
            <a:lin ang="0" scaled="1"/>
            <a:tileRect/>
          </a:gradFill>
          <a:ln w="9525" cap="flat" cmpd="sng">
            <a:solidFill>
              <a:srgbClr val="6684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5" b="1" dirty="0">
              <a:latin typeface="Arial" panose="020B0604020202020204" pitchFamily="34" charset="0"/>
            </a:endParaRPr>
          </a:p>
        </p:txBody>
      </p:sp>
      <p:sp>
        <p:nvSpPr>
          <p:cNvPr id="16" name="AutoShape 6"/>
          <p:cNvSpPr/>
          <p:nvPr/>
        </p:nvSpPr>
        <p:spPr>
          <a:xfrm rot="10800000">
            <a:off x="1083840" y="3903636"/>
            <a:ext cx="229173" cy="12413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BBCFCC">
                  <a:alpha val="100000"/>
                </a:srgbClr>
              </a:gs>
              <a:gs pos="50000">
                <a:srgbClr val="D4E0DE">
                  <a:alpha val="100000"/>
                </a:srgbClr>
              </a:gs>
              <a:gs pos="100000">
                <a:srgbClr val="EAEFEE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66848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eaLnBrk="1" hangingPunct="1"/>
            <a:endParaRPr lang="zh-CN" altLang="en-US" sz="1805" b="1" dirty="0">
              <a:latin typeface="Arial" panose="020B0604020202020204" pitchFamily="34" charset="0"/>
            </a:endParaRPr>
          </a:p>
        </p:txBody>
      </p:sp>
      <p:sp>
        <p:nvSpPr>
          <p:cNvPr id="17" name="矩形 50"/>
          <p:cNvSpPr>
            <a:spLocks noChangeArrowheads="1"/>
          </p:cNvSpPr>
          <p:nvPr/>
        </p:nvSpPr>
        <p:spPr bwMode="auto">
          <a:xfrm>
            <a:off x="394729" y="3532822"/>
            <a:ext cx="2581378" cy="338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40" tIns="45822" rIns="91640" bIns="45822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05E2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电子摄像</a:t>
            </a:r>
            <a:endParaRPr kumimoji="0" lang="zh-CN" altLang="en-US" sz="160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8" name="Text Box 106"/>
          <p:cNvSpPr txBox="1">
            <a:spLocks noChangeArrowheads="1"/>
          </p:cNvSpPr>
          <p:nvPr/>
        </p:nvSpPr>
        <p:spPr bwMode="auto">
          <a:xfrm>
            <a:off x="974359" y="4044123"/>
            <a:ext cx="6523040" cy="422360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526A67"/>
            </a:solidFill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ts val="28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提示：</a:t>
            </a: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凡未进行电子覆盖摄像的考生均不得参加高考</a:t>
            </a:r>
            <a:endParaRPr kumimoji="0" lang="en-US" altLang="zh-CN" sz="1600" b="1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9" name="Rectangle 5"/>
          <p:cNvSpPr/>
          <p:nvPr/>
        </p:nvSpPr>
        <p:spPr>
          <a:xfrm>
            <a:off x="275368" y="807099"/>
            <a:ext cx="2212155" cy="404236"/>
          </a:xfrm>
          <a:prstGeom prst="rect">
            <a:avLst/>
          </a:prstGeom>
          <a:gradFill rotWithShape="1">
            <a:gsLst>
              <a:gs pos="0">
                <a:srgbClr val="BBCFCC">
                  <a:alpha val="100000"/>
                </a:srgbClr>
              </a:gs>
              <a:gs pos="50000">
                <a:srgbClr val="D4E0DE">
                  <a:alpha val="100000"/>
                </a:srgbClr>
              </a:gs>
              <a:gs pos="100000">
                <a:srgbClr val="EAEFEE">
                  <a:alpha val="100000"/>
                </a:srgbClr>
              </a:gs>
            </a:gsLst>
            <a:lin ang="0" scaled="1"/>
            <a:tileRect/>
          </a:gradFill>
          <a:ln w="9525" cap="flat" cmpd="sng">
            <a:solidFill>
              <a:srgbClr val="6684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5" b="1" dirty="0">
              <a:latin typeface="Arial" panose="020B0604020202020204" pitchFamily="34" charset="0"/>
            </a:endParaRPr>
          </a:p>
        </p:txBody>
      </p:sp>
      <p:sp>
        <p:nvSpPr>
          <p:cNvPr id="20" name="AutoShape 6"/>
          <p:cNvSpPr/>
          <p:nvPr/>
        </p:nvSpPr>
        <p:spPr>
          <a:xfrm rot="10800000">
            <a:off x="1165005" y="1224066"/>
            <a:ext cx="189385" cy="12413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BBCFCC">
                  <a:alpha val="100000"/>
                </a:srgbClr>
              </a:gs>
              <a:gs pos="50000">
                <a:srgbClr val="D4E0DE">
                  <a:alpha val="100000"/>
                </a:srgbClr>
              </a:gs>
              <a:gs pos="100000">
                <a:srgbClr val="EAEFEE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66848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eaLnBrk="1" hangingPunct="1"/>
            <a:endParaRPr lang="zh-CN" altLang="en-US" sz="1805" b="1" dirty="0">
              <a:latin typeface="Arial" panose="020B0604020202020204" pitchFamily="34" charset="0"/>
            </a:endParaRPr>
          </a:p>
        </p:txBody>
      </p:sp>
      <p:sp>
        <p:nvSpPr>
          <p:cNvPr id="21" name="矩形 50"/>
          <p:cNvSpPr>
            <a:spLocks noChangeArrowheads="1"/>
          </p:cNvSpPr>
          <p:nvPr/>
        </p:nvSpPr>
        <p:spPr bwMode="auto">
          <a:xfrm>
            <a:off x="394729" y="816648"/>
            <a:ext cx="1876354" cy="338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40" tIns="45822" rIns="91640" bIns="45822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05E2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确认考生身份</a:t>
            </a:r>
            <a:endParaRPr kumimoji="0" lang="zh-CN" altLang="en-US" sz="160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275368" y="2350714"/>
            <a:ext cx="2213747" cy="404236"/>
          </a:xfrm>
          <a:prstGeom prst="rect">
            <a:avLst/>
          </a:prstGeom>
          <a:gradFill rotWithShape="1">
            <a:gsLst>
              <a:gs pos="0">
                <a:srgbClr val="BBCFCC">
                  <a:alpha val="100000"/>
                </a:srgbClr>
              </a:gs>
              <a:gs pos="50000">
                <a:srgbClr val="D4E0DE">
                  <a:alpha val="100000"/>
                </a:srgbClr>
              </a:gs>
              <a:gs pos="100000">
                <a:srgbClr val="EAEFEE">
                  <a:alpha val="100000"/>
                </a:srgbClr>
              </a:gs>
            </a:gsLst>
            <a:lin ang="0" scaled="1"/>
            <a:tileRect/>
          </a:gradFill>
          <a:ln w="9525" cap="flat" cmpd="sng">
            <a:solidFill>
              <a:srgbClr val="6684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5" b="1" dirty="0">
              <a:latin typeface="Arial" panose="020B0604020202020204" pitchFamily="34" charset="0"/>
            </a:endParaRPr>
          </a:p>
        </p:txBody>
      </p:sp>
      <p:sp>
        <p:nvSpPr>
          <p:cNvPr id="23" name="AutoShape 6"/>
          <p:cNvSpPr/>
          <p:nvPr/>
        </p:nvSpPr>
        <p:spPr>
          <a:xfrm rot="10800000">
            <a:off x="1069198" y="2774047"/>
            <a:ext cx="189386" cy="12413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BBCFCC">
                  <a:alpha val="100000"/>
                </a:srgbClr>
              </a:gs>
              <a:gs pos="50000">
                <a:srgbClr val="D4E0DE">
                  <a:alpha val="100000"/>
                </a:srgbClr>
              </a:gs>
              <a:gs pos="100000">
                <a:srgbClr val="EAEFEE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66848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eaLnBrk="1" hangingPunct="1"/>
            <a:endParaRPr lang="zh-CN" altLang="en-US" sz="1805" b="1" dirty="0">
              <a:latin typeface="Arial" panose="020B0604020202020204" pitchFamily="34" charset="0"/>
            </a:endParaRPr>
          </a:p>
        </p:txBody>
      </p:sp>
      <p:sp>
        <p:nvSpPr>
          <p:cNvPr id="24" name="矩形 50"/>
          <p:cNvSpPr>
            <a:spLocks noChangeArrowheads="1"/>
          </p:cNvSpPr>
          <p:nvPr/>
        </p:nvSpPr>
        <p:spPr bwMode="auto">
          <a:xfrm>
            <a:off x="397276" y="2415328"/>
            <a:ext cx="1876354" cy="338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40" tIns="45822" rIns="91640" bIns="45822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05E2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编制考生号</a:t>
            </a:r>
            <a:endParaRPr kumimoji="0" lang="zh-CN" altLang="en-US" sz="160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Text Box 104"/>
          <p:cNvSpPr txBox="1">
            <a:spLocks noChangeArrowheads="1"/>
          </p:cNvSpPr>
          <p:nvPr/>
        </p:nvSpPr>
        <p:spPr bwMode="auto">
          <a:xfrm>
            <a:off x="974359" y="2911869"/>
            <a:ext cx="6523040" cy="412934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526A67"/>
            </a:solidFill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ts val="25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提示</a:t>
            </a:r>
            <a:r>
              <a:rPr kumimoji="0" lang="zh-CN" altLang="en-US" sz="1600" b="1" kern="1200" cap="none" spc="0" normalizeH="0" baseline="0" noProof="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：不能重号，</a:t>
            </a:r>
            <a:r>
              <a:rPr kumimoji="0" lang="zh-CN" altLang="en-US" sz="1600" b="1" kern="1200" cap="none" spc="0" normalizeH="0" baseline="0" noProof="0" dirty="0" smtClean="0">
                <a:latin typeface="+mn-ea"/>
                <a:ea typeface="+mn-ea"/>
                <a:cs typeface="+mn-cs"/>
              </a:rPr>
              <a:t>科</a:t>
            </a:r>
            <a:r>
              <a:rPr kumimoji="0" lang="zh-CN" altLang="en-US" sz="1600" b="1" kern="1200" cap="none" spc="0" normalizeH="0" baseline="0" noProof="0" dirty="0">
                <a:latin typeface="+mn-ea"/>
                <a:ea typeface="+mn-ea"/>
                <a:cs typeface="+mn-cs"/>
              </a:rPr>
              <a:t>类不能错。</a:t>
            </a:r>
            <a: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1</a:t>
            </a: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普通类</a:t>
            </a:r>
            <a: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/3</a:t>
            </a: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艺术类</a:t>
            </a:r>
            <a:r>
              <a:rPr kumimoji="0" lang="en-US" altLang="zh-CN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/4</a:t>
            </a: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体育类</a:t>
            </a:r>
            <a:endParaRPr kumimoji="0" lang="zh-CN" altLang="en-US" sz="1600" b="1" kern="1200" cap="none" spc="0" normalizeH="0" baseline="0" noProof="0" dirty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26" name="Text Box 104"/>
          <p:cNvSpPr txBox="1">
            <a:spLocks noChangeArrowheads="1"/>
          </p:cNvSpPr>
          <p:nvPr/>
        </p:nvSpPr>
        <p:spPr bwMode="auto">
          <a:xfrm>
            <a:off x="974359" y="1367299"/>
            <a:ext cx="6523040" cy="856645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526A67"/>
            </a:solidFill>
            <a:miter lim="800000"/>
          </a:ln>
        </p:spPr>
        <p:txBody>
          <a:bodyPr wrap="square">
            <a:spAutoFit/>
          </a:bodyPr>
          <a:lstStyle/>
          <a:p>
            <a:pPr marR="0" defTabSz="914400" eaLnBrk="1" hangingPunct="1">
              <a:lnSpc>
                <a:spcPts val="25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16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提示：</a:t>
            </a:r>
            <a:r>
              <a:rPr kumimoji="0" lang="en-US" altLang="zh-CN" sz="1600" b="1" kern="1200" cap="none" spc="0" normalizeH="0" baseline="0" noProof="0" dirty="0"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600" b="1" kern="1200" cap="none" spc="0" normalizeH="0" baseline="0" noProof="0" dirty="0">
                <a:latin typeface="+mn-ea"/>
                <a:ea typeface="+mn-ea"/>
                <a:cs typeface="+mn-cs"/>
              </a:rPr>
              <a:t>使用</a:t>
            </a: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身份证识别仪</a:t>
            </a:r>
            <a:r>
              <a:rPr kumimoji="0" lang="zh-CN" altLang="en-US" sz="1600" b="1" kern="1200" cap="none" spc="0" normalizeH="0" baseline="0" noProof="0" dirty="0">
                <a:latin typeface="+mn-ea"/>
                <a:ea typeface="+mn-ea"/>
                <a:cs typeface="+mn-cs"/>
              </a:rPr>
              <a:t>，</a:t>
            </a:r>
            <a:r>
              <a:rPr kumimoji="0" lang="zh-CN" altLang="en-US" sz="1600" b="1" kern="1200" cap="none" spc="0" normalizeH="0" baseline="0" noProof="0" dirty="0">
                <a:solidFill>
                  <a:srgbClr val="FF0000"/>
                </a:solidFill>
                <a:latin typeface="+mn-ea"/>
                <a:ea typeface="+mn-ea"/>
                <a:cs typeface="+mn-cs"/>
              </a:rPr>
              <a:t>系统校验</a:t>
            </a:r>
            <a:r>
              <a:rPr kumimoji="0" lang="zh-CN" altLang="en-US" sz="1600" b="1" kern="1200" cap="none" spc="0" normalizeH="0" baseline="0" noProof="0" dirty="0">
                <a:latin typeface="+mn-ea"/>
                <a:ea typeface="+mn-ea"/>
                <a:cs typeface="+mn-cs"/>
              </a:rPr>
              <a:t>关键信息（姓名、身份证号）</a:t>
            </a:r>
            <a:endParaRPr kumimoji="0" lang="en-US" altLang="zh-CN" sz="1600" b="1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lnSpc>
                <a:spcPts val="2500"/>
              </a:lnSpc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1600" b="1" kern="1200" cap="none" spc="0" normalizeH="0" baseline="0" noProof="0" dirty="0"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600" b="1" kern="1200" cap="none" spc="0" normalizeH="0" baseline="0" noProof="0" dirty="0">
                <a:latin typeface="+mn-ea"/>
                <a:ea typeface="+mn-ea"/>
                <a:cs typeface="+mn-cs"/>
              </a:rPr>
              <a:t>身份证照片、</a:t>
            </a:r>
            <a:r>
              <a:rPr kumimoji="0" lang="zh-CN" altLang="en-US" sz="1600" b="1" kern="1200" cap="none" spc="0" normalizeH="0" baseline="0" noProof="0" dirty="0" smtClean="0">
                <a:latin typeface="+mn-ea"/>
                <a:ea typeface="+mn-ea"/>
                <a:cs typeface="+mn-cs"/>
              </a:rPr>
              <a:t>高级中等教育阶段</a:t>
            </a:r>
            <a:r>
              <a:rPr kumimoji="0" lang="zh-CN" altLang="en-US" sz="1600" b="1" kern="1200" cap="none" spc="0" normalizeH="0" baseline="0" noProof="0" dirty="0">
                <a:latin typeface="+mn-ea"/>
                <a:ea typeface="+mn-ea"/>
                <a:cs typeface="+mn-cs"/>
              </a:rPr>
              <a:t>照片、考生本人“三比对”</a:t>
            </a:r>
            <a:endParaRPr kumimoji="0" lang="en-US" altLang="zh-CN" sz="1600" b="1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549298" y="413189"/>
            <a:ext cx="2411090" cy="494950"/>
          </a:xfrm>
          <a:prstGeom prst="rect">
            <a:avLst/>
          </a:prstGeom>
          <a:gradFill rotWithShape="1">
            <a:gsLst>
              <a:gs pos="0">
                <a:srgbClr val="BBCFCC">
                  <a:alpha val="100000"/>
                </a:srgbClr>
              </a:gs>
              <a:gs pos="50000">
                <a:srgbClr val="D4E0DE">
                  <a:alpha val="100000"/>
                </a:srgbClr>
              </a:gs>
              <a:gs pos="100000">
                <a:srgbClr val="EAEFEE">
                  <a:alpha val="100000"/>
                </a:srgbClr>
              </a:gs>
            </a:gsLst>
            <a:lin ang="0" scaled="1"/>
            <a:tileRect/>
          </a:gradFill>
          <a:ln w="9525" cap="flat" cmpd="sng">
            <a:solidFill>
              <a:srgbClr val="6684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1805" b="1" dirty="0">
              <a:latin typeface="Arial" panose="020B0604020202020204" pitchFamily="34" charset="0"/>
            </a:endParaRPr>
          </a:p>
        </p:txBody>
      </p:sp>
      <p:sp>
        <p:nvSpPr>
          <p:cNvPr id="3" name="AutoShape 6"/>
          <p:cNvSpPr/>
          <p:nvPr/>
        </p:nvSpPr>
        <p:spPr>
          <a:xfrm rot="10800000">
            <a:off x="1360953" y="908139"/>
            <a:ext cx="189385" cy="12413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BBCFCC">
                  <a:alpha val="100000"/>
                </a:srgbClr>
              </a:gs>
              <a:gs pos="50000">
                <a:srgbClr val="D4E0DE">
                  <a:alpha val="100000"/>
                </a:srgbClr>
              </a:gs>
              <a:gs pos="100000">
                <a:srgbClr val="EAEFEE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66848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eaLnBrk="1" hangingPunct="1"/>
            <a:endParaRPr lang="zh-CN" altLang="en-US" sz="1805" b="1" dirty="0">
              <a:latin typeface="Arial" panose="020B0604020202020204" pitchFamily="34" charset="0"/>
            </a:endParaRPr>
          </a:p>
        </p:txBody>
      </p:sp>
      <p:sp>
        <p:nvSpPr>
          <p:cNvPr id="4" name="矩形 50"/>
          <p:cNvSpPr>
            <a:spLocks noChangeArrowheads="1"/>
          </p:cNvSpPr>
          <p:nvPr/>
        </p:nvSpPr>
        <p:spPr bwMode="auto">
          <a:xfrm>
            <a:off x="643195" y="510269"/>
            <a:ext cx="2581378" cy="3384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40" tIns="45822" rIns="91640" bIns="45822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05E2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考生确认信息</a:t>
            </a:r>
            <a:endParaRPr kumimoji="0" lang="zh-CN" altLang="en-US" sz="160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105"/>
          <p:cNvSpPr txBox="1">
            <a:spLocks noChangeArrowheads="1"/>
          </p:cNvSpPr>
          <p:nvPr/>
        </p:nvSpPr>
        <p:spPr bwMode="auto">
          <a:xfrm>
            <a:off x="549298" y="1019100"/>
            <a:ext cx="8036967" cy="3234219"/>
          </a:xfrm>
          <a:prstGeom prst="rect">
            <a:avLst/>
          </a:prstGeom>
          <a:solidFill>
            <a:schemeClr val="bg1"/>
          </a:solidFill>
          <a:ln w="25400" cmpd="sng">
            <a:solidFill>
              <a:srgbClr val="526A67"/>
            </a:solidFill>
            <a:miter lim="800000"/>
          </a:ln>
        </p:spPr>
        <p:txBody>
          <a:bodyPr>
            <a:spAutoFit/>
          </a:bodyPr>
          <a:lstStyle/>
          <a:p>
            <a:pPr defTabSz="914400">
              <a:lnSpc>
                <a:spcPts val="3500"/>
              </a:lnSpc>
              <a:defRPr/>
            </a:pPr>
            <a:r>
              <a:rPr kumimoji="0" lang="zh-CN" altLang="en-US" sz="1600" b="1" kern="1200" cap="none" spc="0" normalizeH="0" baseline="0" noProof="0" dirty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提示</a:t>
            </a:r>
            <a:r>
              <a:rPr kumimoji="0" lang="zh-CN" altLang="en-US" sz="1600" b="1" kern="1200" cap="none" spc="0" normalizeH="0" baseline="0" noProof="0" dirty="0" smtClean="0"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：</a:t>
            </a:r>
            <a:r>
              <a:rPr kumimoji="0" lang="en-US" altLang="zh-CN" sz="1600" kern="1200" cap="none" spc="0" normalizeH="0" baseline="0" noProof="0" dirty="0" smtClean="0">
                <a:latin typeface="+mn-ea"/>
                <a:ea typeface="+mn-ea"/>
                <a:cs typeface="+mn-cs"/>
              </a:rPr>
              <a:t>《</a:t>
            </a:r>
            <a:r>
              <a:rPr kumimoji="0" lang="zh-CN" altLang="en-US" sz="1600" kern="1200" cap="none" spc="0" normalizeH="0" baseline="0" noProof="0" dirty="0" smtClean="0">
                <a:latin typeface="+mn-ea"/>
                <a:ea typeface="+mn-ea"/>
                <a:cs typeface="+mn-cs"/>
              </a:rPr>
              <a:t>考</a:t>
            </a:r>
            <a:r>
              <a:rPr lang="zh-CN" altLang="en-US" sz="1600" dirty="0" smtClean="0">
                <a:latin typeface="+mn-ea"/>
              </a:rPr>
              <a:t>生</a:t>
            </a:r>
            <a:r>
              <a:rPr lang="zh-CN" altLang="en-US" sz="1600" dirty="0">
                <a:latin typeface="+mn-ea"/>
              </a:rPr>
              <a:t>报名信息确认单</a:t>
            </a:r>
            <a:r>
              <a:rPr kumimoji="0" lang="en-US" altLang="zh-CN" sz="1600" kern="1200" cap="none" spc="0" normalizeH="0" baseline="0" noProof="0" dirty="0" smtClean="0">
                <a:latin typeface="+mn-ea"/>
                <a:ea typeface="+mn-ea"/>
                <a:cs typeface="+mn-cs"/>
              </a:rPr>
              <a:t>》</a:t>
            </a:r>
            <a:r>
              <a:rPr kumimoji="0" lang="zh-CN" altLang="en-US" sz="1600" u="sng" kern="1200" cap="none" spc="0" normalizeH="0" baseline="0" noProof="0" dirty="0" smtClean="0">
                <a:latin typeface="+mn-ea"/>
                <a:ea typeface="+mn-ea"/>
                <a:cs typeface="+mn-cs"/>
              </a:rPr>
              <a:t>考生</a:t>
            </a:r>
            <a:r>
              <a:rPr kumimoji="0" lang="zh-CN" altLang="en-US" sz="1600" u="sng" kern="1200" cap="none" spc="0" normalizeH="0" baseline="0" noProof="0" dirty="0">
                <a:latin typeface="+mn-ea"/>
                <a:ea typeface="+mn-ea"/>
                <a:cs typeface="+mn-cs"/>
              </a:rPr>
              <a:t>签字确认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，</a:t>
            </a:r>
            <a:r>
              <a:rPr kumimoji="0" lang="zh-CN" altLang="en-US" sz="1600" u="sng" kern="1200" cap="none" spc="0" normalizeH="0" baseline="0" noProof="0" dirty="0">
                <a:latin typeface="+mn-ea"/>
                <a:ea typeface="宋体" panose="02010600030101010101" pitchFamily="2" charset="-122"/>
                <a:cs typeface="+mn-cs"/>
              </a:rPr>
              <a:t>报名单位盖章</a:t>
            </a:r>
            <a:r>
              <a:rPr kumimoji="0" lang="zh-CN" altLang="en-US" sz="1600" kern="1200" cap="none" spc="0" normalizeH="0" baseline="0" noProof="0" dirty="0">
                <a:latin typeface="+mn-ea"/>
                <a:ea typeface="宋体" panose="02010600030101010101" pitchFamily="2" charset="-122"/>
                <a:cs typeface="+mn-cs"/>
              </a:rPr>
              <a:t>（一式两份）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。</a:t>
            </a:r>
            <a:endParaRPr kumimoji="0" lang="en-US" altLang="zh-CN" sz="16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defTabSz="914400">
              <a:lnSpc>
                <a:spcPts val="3500"/>
              </a:lnSpc>
              <a:defRPr/>
            </a:pPr>
            <a:r>
              <a:rPr kumimoji="0" lang="en-US" altLang="zh-CN" sz="1600" kern="1200" cap="none" spc="0" normalizeH="0" baseline="0" noProof="0" dirty="0"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务必</a:t>
            </a:r>
            <a:r>
              <a:rPr kumimoji="0" lang="zh-CN" altLang="en-US" sz="1600" kern="1200" cap="none" spc="0" normalizeH="0" baseline="0" noProof="0" dirty="0" smtClean="0">
                <a:latin typeface="+mn-ea"/>
                <a:ea typeface="+mn-ea"/>
                <a:cs typeface="+mn-cs"/>
              </a:rPr>
              <a:t>保证</a:t>
            </a:r>
            <a:r>
              <a:rPr lang="zh-CN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本人照片</a:t>
            </a:r>
            <a:r>
              <a:rPr lang="zh-CN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0" lang="zh-CN" altLang="en-US" sz="1800" b="1" u="sng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考生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r>
              <a:rPr kumimoji="0" lang="zh-CN" altLang="en-US" sz="1800" b="1" u="sng" kern="1200" cap="none" spc="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0" lang="zh-CN" altLang="en-US" sz="1800" b="1" u="sng" kern="1200" cap="none" spc="0" normalizeH="0" baseline="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身份证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号</a:t>
            </a:r>
            <a:r>
              <a:rPr kumimoji="0" lang="zh-CN" altLang="en-US" sz="1800" b="1" u="sng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姓名</a:t>
            </a:r>
            <a:r>
              <a:rPr kumimoji="0" lang="zh-CN" altLang="en-US" sz="1800" b="1" u="sng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语种</a:t>
            </a:r>
            <a:r>
              <a:rPr kumimoji="0" lang="zh-CN" altLang="en-US" sz="1800" b="1" u="sng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科类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等</a:t>
            </a:r>
            <a:r>
              <a:rPr kumimoji="0" lang="zh-CN" altLang="en-US" sz="2000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各类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信息准确无误，确认时与考生逐项核对；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考生签承诺书</a:t>
            </a:r>
            <a:r>
              <a:rPr kumimoji="0" lang="zh-CN" altLang="en-US" sz="1800" b="1" kern="1200" cap="none" spc="0" normalizeH="0" baseline="0" noProof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en-US" altLang="zh-CN" sz="1800" b="1" kern="1200" cap="none" spc="0" normalizeH="0" baseline="0" noProof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R="0" defTabSz="914400" eaLnBrk="1" hangingPunct="1">
              <a:lnSpc>
                <a:spcPts val="35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报名信息以确认表为准，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报名后不要更改姓名、身份证号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。</a:t>
            </a:r>
            <a:endParaRPr kumimoji="0" lang="en-US" altLang="zh-CN" sz="16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lnSpc>
                <a:spcPts val="35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报名后不要立即将户口转出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，如果在户口审查期间，户口已到其他省市，将取消报名资格</a:t>
            </a:r>
            <a:r>
              <a:rPr kumimoji="0" lang="en-US" altLang="zh-CN" sz="1600" kern="1200" cap="none" spc="0" normalizeH="0" baseline="0" noProof="0" dirty="0">
                <a:latin typeface="+mn-ea"/>
                <a:ea typeface="+mn-ea"/>
                <a:cs typeface="+mn-cs"/>
              </a:rPr>
              <a:t>;</a:t>
            </a:r>
            <a:r>
              <a:rPr kumimoji="0" lang="zh-CN" altLang="en-US" sz="1800" b="1" u="sng" kern="1200" cap="none" spc="0" normalizeH="0" baseline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报名后人籍分离，取消报名资格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。</a:t>
            </a:r>
            <a:endParaRPr kumimoji="0" lang="en-US" altLang="zh-CN" sz="1600" kern="1200" cap="none" spc="0" normalizeH="0" baseline="0" noProof="0" dirty="0">
              <a:latin typeface="+mn-ea"/>
              <a:ea typeface="+mn-ea"/>
              <a:cs typeface="+mn-cs"/>
            </a:endParaRPr>
          </a:p>
          <a:p>
            <a:pPr marR="0" defTabSz="914400" eaLnBrk="1" hangingPunct="1">
              <a:lnSpc>
                <a:spcPts val="35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kern="1200" cap="none" spc="0" normalizeH="0" baseline="0" noProof="0" dirty="0"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600" kern="1200" cap="none" spc="0" normalizeH="0" baseline="0" noProof="0" dirty="0">
                <a:latin typeface="+mn-ea"/>
                <a:ea typeface="+mn-ea"/>
                <a:cs typeface="+mn-cs"/>
              </a:rPr>
              <a:t>资格审核要与报名信息一致（应往届、艺体类、语种等）。</a:t>
            </a:r>
            <a:endParaRPr kumimoji="0" lang="en-US" altLang="zh-CN" sz="1600" kern="1200" cap="none" spc="0" normalizeH="0" baseline="0" noProof="0" dirty="0"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697" y="1045964"/>
            <a:ext cx="6596143" cy="38670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9" name="云形标注 8"/>
          <p:cNvSpPr/>
          <p:nvPr/>
        </p:nvSpPr>
        <p:spPr>
          <a:xfrm>
            <a:off x="3894668" y="1308801"/>
            <a:ext cx="5008668" cy="648109"/>
          </a:xfrm>
          <a:prstGeom prst="cloudCallout">
            <a:avLst>
              <a:gd name="adj1" fmla="val -41217"/>
              <a:gd name="adj2" fmla="val -143313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500" b="1" dirty="0">
                <a:solidFill>
                  <a:srgbClr val="C00000"/>
                </a:solidFill>
              </a:rPr>
              <a:t>2025</a:t>
            </a:r>
            <a:r>
              <a:rPr kumimoji="1" lang="zh-CN" altLang="en-US" sz="1500" b="1" dirty="0">
                <a:solidFill>
                  <a:srgbClr val="C00000"/>
                </a:solidFill>
              </a:rPr>
              <a:t>年</a:t>
            </a:r>
            <a:r>
              <a:rPr kumimoji="1" lang="en-US" altLang="zh-CN" sz="1500" b="1" dirty="0">
                <a:solidFill>
                  <a:srgbClr val="C00000"/>
                </a:solidFill>
              </a:rPr>
              <a:t>10</a:t>
            </a:r>
            <a:r>
              <a:rPr kumimoji="1" lang="zh-CN" altLang="en-US" sz="1500" b="1" dirty="0">
                <a:solidFill>
                  <a:srgbClr val="C00000"/>
                </a:solidFill>
              </a:rPr>
              <a:t>月</a:t>
            </a:r>
            <a:r>
              <a:rPr kumimoji="1" lang="en-US" altLang="zh-CN" sz="1500" b="1" dirty="0">
                <a:solidFill>
                  <a:srgbClr val="C00000"/>
                </a:solidFill>
              </a:rPr>
              <a:t>24</a:t>
            </a:r>
            <a:r>
              <a:rPr kumimoji="1" lang="zh-CN" altLang="en-US" sz="1500" b="1" dirty="0">
                <a:solidFill>
                  <a:srgbClr val="C00000"/>
                </a:solidFill>
              </a:rPr>
              <a:t>日</a:t>
            </a:r>
            <a:r>
              <a:rPr kumimoji="1" lang="en-US" altLang="zh-CN" sz="1500" b="1" dirty="0" smtClean="0">
                <a:solidFill>
                  <a:srgbClr val="C00000"/>
                </a:solidFill>
              </a:rPr>
              <a:t>9:00</a:t>
            </a:r>
            <a:r>
              <a:rPr kumimoji="1" lang="zh-CN" altLang="en-US" sz="1500" b="1" dirty="0" smtClean="0">
                <a:solidFill>
                  <a:srgbClr val="C00000"/>
                </a:solidFill>
              </a:rPr>
              <a:t>至</a:t>
            </a:r>
            <a:r>
              <a:rPr kumimoji="1" lang="en-US" altLang="zh-CN" sz="1500" b="1" dirty="0">
                <a:solidFill>
                  <a:srgbClr val="C00000"/>
                </a:solidFill>
              </a:rPr>
              <a:t>10</a:t>
            </a:r>
            <a:r>
              <a:rPr kumimoji="1" lang="zh-CN" altLang="en-US" sz="1500" b="1" dirty="0">
                <a:solidFill>
                  <a:srgbClr val="C00000"/>
                </a:solidFill>
              </a:rPr>
              <a:t>月</a:t>
            </a:r>
            <a:r>
              <a:rPr kumimoji="1" lang="en-US" altLang="zh-CN" sz="1500" b="1" dirty="0">
                <a:solidFill>
                  <a:srgbClr val="C00000"/>
                </a:solidFill>
              </a:rPr>
              <a:t>25</a:t>
            </a:r>
            <a:r>
              <a:rPr kumimoji="1" lang="zh-CN" altLang="en-US" sz="1500" b="1" dirty="0">
                <a:solidFill>
                  <a:srgbClr val="C00000"/>
                </a:solidFill>
              </a:rPr>
              <a:t>日</a:t>
            </a:r>
            <a:r>
              <a:rPr kumimoji="1" lang="en-US" altLang="zh-CN" sz="1500" b="1" dirty="0">
                <a:solidFill>
                  <a:srgbClr val="C00000"/>
                </a:solidFill>
              </a:rPr>
              <a:t>17:00</a:t>
            </a:r>
            <a:endParaRPr kumimoji="1" lang="en-US" altLang="zh-CN" sz="1500" b="1" dirty="0">
              <a:solidFill>
                <a:srgbClr val="C0000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583940" y="2686685"/>
            <a:ext cx="2412365" cy="1347470"/>
          </a:xfrm>
          <a:prstGeom prst="wedgeRoundRectCallout">
            <a:avLst>
              <a:gd name="adj1" fmla="val -46727"/>
              <a:gd name="adj2" fmla="val 8587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/>
              <a:t>舞蹈</a:t>
            </a:r>
            <a:endParaRPr kumimoji="1" lang="zh-CN" altLang="en-US" sz="2400" b="1"/>
          </a:p>
          <a:p>
            <a:pPr algn="ctr"/>
            <a:r>
              <a:rPr kumimoji="1" lang="zh-CN" altLang="en-US" sz="2400" b="1"/>
              <a:t>戏剧影视表演</a:t>
            </a:r>
            <a:endParaRPr kumimoji="1" lang="zh-CN" altLang="en-US" sz="2400" b="1"/>
          </a:p>
          <a:p>
            <a:pPr algn="ctr"/>
            <a:r>
              <a:rPr kumimoji="1" lang="zh-CN" altLang="en-US" sz="2400" b="1"/>
              <a:t>服装表演</a:t>
            </a:r>
            <a:endParaRPr kumimoji="1" lang="zh-CN" altLang="en-US" sz="2400" b="1"/>
          </a:p>
        </p:txBody>
      </p:sp>
      <p:sp>
        <p:nvSpPr>
          <p:cNvPr id="6" name="Rectangle 2"/>
          <p:cNvSpPr txBox="1"/>
          <p:nvPr/>
        </p:nvSpPr>
        <p:spPr>
          <a:xfrm>
            <a:off x="1583267" y="459072"/>
            <a:ext cx="5130800" cy="586892"/>
          </a:xfrm>
          <a:prstGeom prst="rect">
            <a:avLst/>
          </a:prstGeom>
          <a:noFill/>
          <a:ln w="9525">
            <a:noFill/>
          </a:ln>
        </p:spPr>
        <p:txBody>
          <a:bodyPr lIns="90715" tIns="45356" rIns="90715" bIns="45356" anchor="ctr" anchorCtr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hangingPunct="1"/>
            <a:r>
              <a:rPr lang="zh-CN" altLang="en-US" sz="2805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部分艺术类考生</a:t>
            </a:r>
            <a:r>
              <a:rPr lang="en-US" altLang="zh-CN" sz="2805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2805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上传伴奏</a:t>
            </a:r>
            <a:endParaRPr lang="zh-CN" altLang="en-US" sz="2805" b="1" dirty="0">
              <a:solidFill>
                <a:srgbClr val="FF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70041" y="4503510"/>
            <a:ext cx="878626" cy="32249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上传伴奏首页"/>
          <p:cNvPicPr>
            <a:picLocks noChangeAspect="1"/>
          </p:cNvPicPr>
          <p:nvPr/>
        </p:nvPicPr>
        <p:blipFill>
          <a:blip r:embed="rId1"/>
          <a:srcRect b="13546"/>
          <a:stretch>
            <a:fillRect/>
          </a:stretch>
        </p:blipFill>
        <p:spPr>
          <a:xfrm>
            <a:off x="846787" y="647906"/>
            <a:ext cx="7314445" cy="3880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79817" y="3927069"/>
            <a:ext cx="970924" cy="4359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84470" y="2735777"/>
            <a:ext cx="1354524" cy="313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上传伴奏MP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867" y="561913"/>
            <a:ext cx="7449536" cy="44076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28408" y="2224487"/>
            <a:ext cx="667418" cy="2086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26481" y="3118954"/>
            <a:ext cx="1146154" cy="3138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8195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70685" y="1228090"/>
            <a:ext cx="6122670" cy="2960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354" tIns="46178" rIns="92354" bIns="46178"/>
          <a:lstStyle/>
          <a:p>
            <a:pPr marL="615950" indent="-615950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基本资格条件：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15950" indent="-615950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15950" indent="-615950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defRPr/>
            </a:pPr>
            <a:endParaRPr 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15950" indent="-615950">
              <a:lnSpc>
                <a:spcPts val="4040"/>
              </a:lnSpc>
              <a:spcBef>
                <a:spcPct val="20000"/>
              </a:spcBef>
              <a:defRPr/>
            </a:pPr>
            <a:endParaRPr 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41475" y="1941195"/>
            <a:ext cx="6503458" cy="2960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609600" marR="0" indent="-609600" defTabSz="914400">
              <a:lnSpc>
                <a:spcPts val="4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405" kern="1200" cap="none" spc="0" normalizeH="0" baseline="0" noProof="0" dirty="0" err="1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遵守中华人民共和国宪法和法律</a:t>
            </a:r>
            <a:endParaRPr kumimoji="0" lang="en-US" sz="2405" kern="1200" cap="none" spc="0" normalizeH="0" baseline="0" noProof="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609600" marR="0" indent="-609600" defTabSz="914400">
              <a:lnSpc>
                <a:spcPts val="4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5" dirty="0">
                <a:latin typeface="华文楷体" panose="02010600040101010101" pitchFamily="2" charset="-122"/>
                <a:ea typeface="华文楷体" panose="02010600040101010101" pitchFamily="2" charset="-122"/>
              </a:rPr>
              <a:t>高级中等教育学校毕业或具有同等学力</a:t>
            </a:r>
            <a:endParaRPr lang="zh-CN" altLang="en-US" sz="2405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609600" marR="0" indent="-609600" defTabSz="914400">
              <a:lnSpc>
                <a:spcPts val="4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5" kern="1200" cap="none" spc="0" normalizeH="0" baseline="0" noProof="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身体</a:t>
            </a:r>
            <a:r>
              <a:rPr kumimoji="0" lang="zh-CN" altLang="en-US" sz="2405" kern="1200" cap="none" spc="0" normalizeH="0" baseline="0" noProof="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状况符合相关要求</a:t>
            </a:r>
            <a:endParaRPr kumimoji="0" lang="en-US" altLang="zh-CN" sz="2405" kern="1200" cap="none" spc="0" normalizeH="0" baseline="0" noProof="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609600" marR="0" indent="-609600" defTabSz="914400">
              <a:lnSpc>
                <a:spcPts val="4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5" kern="1200" cap="none" spc="0" normalizeH="0" baseline="0" noProof="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符合我市户籍要求</a:t>
            </a:r>
            <a:endParaRPr kumimoji="0" lang="en-US" sz="2405" kern="1200" cap="none" spc="0" normalizeH="0" baseline="0" noProof="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3确认提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696" y="465666"/>
            <a:ext cx="7603744" cy="4585760"/>
          </a:xfrm>
          <a:prstGeom prst="rect">
            <a:avLst/>
          </a:prstGeom>
        </p:spPr>
      </p:pic>
      <p:sp>
        <p:nvSpPr>
          <p:cNvPr id="10" name="圆角矩形标注 9"/>
          <p:cNvSpPr/>
          <p:nvPr>
            <p:custDataLst>
              <p:tags r:id="rId2"/>
            </p:custDataLst>
          </p:nvPr>
        </p:nvSpPr>
        <p:spPr>
          <a:xfrm>
            <a:off x="5944701" y="2524424"/>
            <a:ext cx="1489624" cy="1319441"/>
          </a:xfrm>
          <a:prstGeom prst="wedgeRoundRectCallout">
            <a:avLst>
              <a:gd name="adj1" fmla="val -167882"/>
              <a:gd name="adj2" fmla="val -74630"/>
              <a:gd name="adj3" fmla="val 16667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zh-CN" altLang="en-US" b="1" dirty="0"/>
              <a:t>提示考生：</a:t>
            </a:r>
            <a:endParaRPr kumimoji="1" lang="zh-CN" altLang="en-US" b="1" dirty="0"/>
          </a:p>
          <a:p>
            <a:pPr algn="l"/>
            <a:r>
              <a:rPr kumimoji="1" lang="zh-CN" altLang="en-US" dirty="0"/>
              <a:t>试听后再确认提交，一经提交不能更改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1"/>
          <p:cNvSpPr txBox="1"/>
          <p:nvPr/>
        </p:nvSpPr>
        <p:spPr>
          <a:xfrm>
            <a:off x="4610420" y="2037446"/>
            <a:ext cx="292997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资格审查</a:t>
            </a:r>
            <a:endParaRPr lang="zh-CN" altLang="en-US" sz="3200" b="1" dirty="0">
              <a:solidFill>
                <a:srgbClr val="1865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25244" y="2599138"/>
            <a:ext cx="2939156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3844298" y="1370072"/>
            <a:ext cx="0" cy="216327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"/>
          <p:cNvSpPr txBox="1"/>
          <p:nvPr/>
        </p:nvSpPr>
        <p:spPr>
          <a:xfrm>
            <a:off x="2135070" y="2881892"/>
            <a:ext cx="126942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1865CF"/>
                </a:solidFill>
                <a:latin typeface="Franklin Gothic Book" panose="020B0503020102020204" pitchFamily="34" charset="0"/>
                <a:ea typeface="+mj-ea"/>
              </a:rPr>
              <a:t>PART 03</a:t>
            </a:r>
            <a:endParaRPr lang="zh-CN" altLang="en-US" sz="2800" dirty="0">
              <a:solidFill>
                <a:srgbClr val="1865CF"/>
              </a:solidFill>
              <a:latin typeface="Franklin Gothic Book" panose="020B0503020102020204" pitchFamily="34" charset="0"/>
              <a:ea typeface="+mj-ea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2074825" y="1587657"/>
            <a:ext cx="1389910" cy="11459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1865CF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rgbClr val="1865C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6" grpId="0"/>
      <p:bldP spid="57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2"/>
          <p:cNvSpPr txBox="1"/>
          <p:nvPr/>
        </p:nvSpPr>
        <p:spPr>
          <a:xfrm>
            <a:off x="1744563" y="545881"/>
            <a:ext cx="5097145" cy="563245"/>
          </a:xfrm>
          <a:prstGeom prst="rect">
            <a:avLst/>
          </a:prstGeom>
          <a:noFill/>
          <a:ln w="9525">
            <a:noFill/>
          </a:ln>
        </p:spPr>
        <p:txBody>
          <a:bodyPr lIns="90715" tIns="45356" rIns="90715" bIns="45356" anchor="ctr" anchorCtr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hangingPunct="1"/>
            <a:r>
              <a:rPr lang="zh-CN" altLang="en-US" sz="32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资格审查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审查主体</a:t>
            </a:r>
            <a:endParaRPr lang="zh-CN" altLang="en-US" sz="32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100152" y="1513083"/>
            <a:ext cx="7357254" cy="34410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609600" marR="0" lvl="0" indent="-609600" algn="l" defTabSz="914400" rtl="0" eaLnBrk="0" hangingPunct="0">
              <a:lnSpc>
                <a:spcPts val="39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审查主体：学籍所在学校、指定的报名单位。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09600" marR="0" lvl="0" indent="-609600" algn="l" defTabSz="914400" rtl="0" eaLnBrk="0" fontAlgn="base" latinLnBrk="0" hangingPunct="0">
              <a:lnSpc>
                <a:spcPts val="39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复查主体：区教育局学籍管理部门、有关单位学籍管理部门、区考试机构。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36789" y="1531160"/>
            <a:ext cx="3762256" cy="1959413"/>
            <a:chOff x="565618" y="3904933"/>
            <a:chExt cx="4083730" cy="2637173"/>
          </a:xfrm>
        </p:grpSpPr>
        <p:grpSp>
          <p:nvGrpSpPr>
            <p:cNvPr id="3" name="组合 37"/>
            <p:cNvGrpSpPr/>
            <p:nvPr/>
          </p:nvGrpSpPr>
          <p:grpSpPr>
            <a:xfrm>
              <a:off x="565618" y="3904933"/>
              <a:ext cx="4083730" cy="2637173"/>
              <a:chOff x="-144927" y="-10846"/>
              <a:chExt cx="1187563" cy="1474942"/>
            </a:xfrm>
          </p:grpSpPr>
          <p:grpSp>
            <p:nvGrpSpPr>
              <p:cNvPr id="5" name="组合 13"/>
              <p:cNvGrpSpPr/>
              <p:nvPr/>
            </p:nvGrpSpPr>
            <p:grpSpPr>
              <a:xfrm>
                <a:off x="-144927" y="0"/>
                <a:ext cx="1187563" cy="1464096"/>
                <a:chOff x="-154247" y="0"/>
                <a:chExt cx="1263936" cy="1558255"/>
              </a:xfrm>
            </p:grpSpPr>
            <p:sp>
              <p:nvSpPr>
                <p:cNvPr id="7" name="Rectangle 5"/>
                <p:cNvSpPr/>
                <p:nvPr/>
              </p:nvSpPr>
              <p:spPr>
                <a:xfrm>
                  <a:off x="-154247" y="0"/>
                  <a:ext cx="1120704" cy="428634"/>
                </a:xfrm>
                <a:prstGeom prst="rect">
                  <a:avLst/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" name="AutoShape 6"/>
                <p:cNvSpPr/>
                <p:nvPr/>
              </p:nvSpPr>
              <p:spPr>
                <a:xfrm rot="10614001">
                  <a:off x="364570" y="454809"/>
                  <a:ext cx="84692" cy="2935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AutoShape 6"/>
                <p:cNvSpPr/>
                <p:nvPr/>
              </p:nvSpPr>
              <p:spPr>
                <a:xfrm rot="10614001">
                  <a:off x="370330" y="1237752"/>
                  <a:ext cx="79145" cy="32050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AutoShape 6"/>
                <p:cNvSpPr/>
                <p:nvPr/>
              </p:nvSpPr>
              <p:spPr>
                <a:xfrm rot="5400000">
                  <a:off x="943385" y="132912"/>
                  <a:ext cx="200817" cy="13179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6" name="矩形 4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TextBox 1"/>
          <p:cNvSpPr txBox="1"/>
          <p:nvPr/>
        </p:nvSpPr>
        <p:spPr>
          <a:xfrm>
            <a:off x="1143944" y="1625058"/>
            <a:ext cx="2716655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报名单位资格审查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836789" y="2495596"/>
            <a:ext cx="3335739" cy="695477"/>
            <a:chOff x="1056778" y="3904933"/>
            <a:chExt cx="3129791" cy="936217"/>
          </a:xfrm>
        </p:grpSpPr>
        <p:grpSp>
          <p:nvGrpSpPr>
            <p:cNvPr id="16" name="组合 37"/>
            <p:cNvGrpSpPr/>
            <p:nvPr/>
          </p:nvGrpSpPr>
          <p:grpSpPr>
            <a:xfrm>
              <a:off x="1056778" y="3904933"/>
              <a:ext cx="3129791" cy="936217"/>
              <a:chOff x="-2096" y="-10846"/>
              <a:chExt cx="910154" cy="523616"/>
            </a:xfrm>
          </p:grpSpPr>
          <p:sp>
            <p:nvSpPr>
              <p:cNvPr id="18" name="Rectangle 5"/>
              <p:cNvSpPr/>
              <p:nvPr/>
            </p:nvSpPr>
            <p:spPr>
              <a:xfrm>
                <a:off x="0" y="0"/>
                <a:ext cx="908058" cy="402733"/>
              </a:xfrm>
              <a:prstGeom prst="rect">
                <a:avLst/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矩形 4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7" name="Picture 3"/>
            <p:cNvPicPr>
              <a:picLocks noChangeAspect="1"/>
            </p:cNvPicPr>
            <p:nvPr/>
          </p:nvPicPr>
          <p:blipFill>
            <a:blip r:embed="rId3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" name="TextBox 20"/>
          <p:cNvSpPr txBox="1"/>
          <p:nvPr/>
        </p:nvSpPr>
        <p:spPr>
          <a:xfrm>
            <a:off x="1215561" y="2589494"/>
            <a:ext cx="2723021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各区及相关单位复查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3"/>
          <p:cNvGrpSpPr/>
          <p:nvPr/>
        </p:nvGrpSpPr>
        <p:grpSpPr>
          <a:xfrm>
            <a:off x="836789" y="3507776"/>
            <a:ext cx="3335739" cy="695477"/>
            <a:chOff x="1056778" y="3904933"/>
            <a:chExt cx="3129791" cy="936217"/>
          </a:xfrm>
        </p:grpSpPr>
        <p:grpSp>
          <p:nvGrpSpPr>
            <p:cNvPr id="22" name="组合 37"/>
            <p:cNvGrpSpPr/>
            <p:nvPr/>
          </p:nvGrpSpPr>
          <p:grpSpPr>
            <a:xfrm>
              <a:off x="1056778" y="3904933"/>
              <a:ext cx="3129791" cy="936217"/>
              <a:chOff x="-2096" y="-10846"/>
              <a:chExt cx="910154" cy="523616"/>
            </a:xfrm>
          </p:grpSpPr>
          <p:sp>
            <p:nvSpPr>
              <p:cNvPr id="24" name="Rectangle 5"/>
              <p:cNvSpPr/>
              <p:nvPr/>
            </p:nvSpPr>
            <p:spPr>
              <a:xfrm>
                <a:off x="0" y="0"/>
                <a:ext cx="908058" cy="402733"/>
              </a:xfrm>
              <a:prstGeom prst="rect">
                <a:avLst/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5" name="矩形 4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3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TextBox 28"/>
          <p:cNvSpPr txBox="1"/>
          <p:nvPr/>
        </p:nvSpPr>
        <p:spPr>
          <a:xfrm>
            <a:off x="927503" y="3601674"/>
            <a:ext cx="3478972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市级部门联审及报教育部复核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72000" y="1585903"/>
            <a:ext cx="4191955" cy="1578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报名单位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审查户籍、学籍、实际就读、学历等信息的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原件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，进行“三比对”，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登记造册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，签字确认，审查材料复印或拍照，永久留存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Rectangle 2"/>
          <p:cNvSpPr txBox="1"/>
          <p:nvPr>
            <p:custDataLst>
              <p:tags r:id="rId4"/>
            </p:custDataLst>
          </p:nvPr>
        </p:nvSpPr>
        <p:spPr>
          <a:xfrm>
            <a:off x="1623956" y="439215"/>
            <a:ext cx="5097145" cy="563245"/>
          </a:xfrm>
          <a:prstGeom prst="rect">
            <a:avLst/>
          </a:prstGeom>
          <a:noFill/>
          <a:ln w="9525">
            <a:noFill/>
          </a:ln>
        </p:spPr>
        <p:txBody>
          <a:bodyPr lIns="90715" tIns="45356" rIns="90715" bIns="45356" anchor="ctr" anchorCtr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hangingPunct="1"/>
            <a:r>
              <a:rPr lang="zh-CN" alt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资格审查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审查办法</a:t>
            </a:r>
            <a:endParaRPr lang="zh-CN" alt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3"/>
          <p:cNvGrpSpPr/>
          <p:nvPr/>
        </p:nvGrpSpPr>
        <p:grpSpPr>
          <a:xfrm>
            <a:off x="836789" y="1531160"/>
            <a:ext cx="3782944" cy="1951153"/>
            <a:chOff x="565618" y="3904933"/>
            <a:chExt cx="4105353" cy="2626055"/>
          </a:xfrm>
        </p:grpSpPr>
        <p:grpSp>
          <p:nvGrpSpPr>
            <p:cNvPr id="30" name="组合 37"/>
            <p:cNvGrpSpPr/>
            <p:nvPr/>
          </p:nvGrpSpPr>
          <p:grpSpPr>
            <a:xfrm>
              <a:off x="565618" y="3904933"/>
              <a:ext cx="4105353" cy="2626055"/>
              <a:chOff x="-144927" y="-10846"/>
              <a:chExt cx="1193851" cy="1468724"/>
            </a:xfrm>
          </p:grpSpPr>
          <p:grpSp>
            <p:nvGrpSpPr>
              <p:cNvPr id="32" name="组合 13"/>
              <p:cNvGrpSpPr/>
              <p:nvPr/>
            </p:nvGrpSpPr>
            <p:grpSpPr>
              <a:xfrm>
                <a:off x="-144927" y="0"/>
                <a:ext cx="1193851" cy="1457878"/>
                <a:chOff x="-154247" y="0"/>
                <a:chExt cx="1270629" cy="1551637"/>
              </a:xfrm>
            </p:grpSpPr>
            <p:sp>
              <p:nvSpPr>
                <p:cNvPr id="34" name="Rectangle 5"/>
                <p:cNvSpPr/>
                <p:nvPr/>
              </p:nvSpPr>
              <p:spPr>
                <a:xfrm>
                  <a:off x="-154247" y="0"/>
                  <a:ext cx="1120704" cy="428634"/>
                </a:xfrm>
                <a:prstGeom prst="rect">
                  <a:avLst/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AutoShape 6"/>
                <p:cNvSpPr/>
                <p:nvPr/>
              </p:nvSpPr>
              <p:spPr>
                <a:xfrm rot="10614001">
                  <a:off x="364744" y="454631"/>
                  <a:ext cx="84130" cy="31458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AutoShape 6"/>
                <p:cNvSpPr/>
                <p:nvPr/>
              </p:nvSpPr>
              <p:spPr>
                <a:xfrm rot="10614001">
                  <a:off x="370086" y="1237057"/>
                  <a:ext cx="84130" cy="31458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AutoShape 6"/>
                <p:cNvSpPr/>
                <p:nvPr/>
              </p:nvSpPr>
              <p:spPr>
                <a:xfrm rot="5400000">
                  <a:off x="950078" y="894961"/>
                  <a:ext cx="200817" cy="13179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33" name="矩形 42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2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8" name="矩形 37"/>
          <p:cNvSpPr/>
          <p:nvPr/>
        </p:nvSpPr>
        <p:spPr>
          <a:xfrm>
            <a:off x="4583745" y="2486203"/>
            <a:ext cx="4274712" cy="928075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l" defTabSz="914400" rtl="0" eaLnBrk="1" fontAlgn="base" latinLnBrk="0" hangingPunct="1">
              <a:lnSpc>
                <a:spcPts val="3500"/>
              </a:lnSpc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区学籍管理部门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复查高中应届考生学籍及实际就读情况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36789" y="1531160"/>
            <a:ext cx="3335910" cy="1959413"/>
            <a:chOff x="565618" y="3904933"/>
            <a:chExt cx="3620954" cy="2637173"/>
          </a:xfrm>
        </p:grpSpPr>
        <p:grpSp>
          <p:nvGrpSpPr>
            <p:cNvPr id="3" name="组合 37"/>
            <p:cNvGrpSpPr/>
            <p:nvPr/>
          </p:nvGrpSpPr>
          <p:grpSpPr>
            <a:xfrm>
              <a:off x="565618" y="3904933"/>
              <a:ext cx="3620954" cy="2637173"/>
              <a:chOff x="-144927" y="-10846"/>
              <a:chExt cx="1052986" cy="1474942"/>
            </a:xfrm>
          </p:grpSpPr>
          <p:grpSp>
            <p:nvGrpSpPr>
              <p:cNvPr id="5" name="组合 13"/>
              <p:cNvGrpSpPr/>
              <p:nvPr/>
            </p:nvGrpSpPr>
            <p:grpSpPr>
              <a:xfrm>
                <a:off x="-144927" y="0"/>
                <a:ext cx="1052986" cy="1464096"/>
                <a:chOff x="-154247" y="0"/>
                <a:chExt cx="1120704" cy="1558255"/>
              </a:xfrm>
            </p:grpSpPr>
            <p:sp>
              <p:nvSpPr>
                <p:cNvPr id="7" name="Rectangle 5"/>
                <p:cNvSpPr/>
                <p:nvPr/>
              </p:nvSpPr>
              <p:spPr>
                <a:xfrm>
                  <a:off x="-154247" y="0"/>
                  <a:ext cx="1120704" cy="428634"/>
                </a:xfrm>
                <a:prstGeom prst="rect">
                  <a:avLst/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" name="AutoShape 6"/>
                <p:cNvSpPr/>
                <p:nvPr/>
              </p:nvSpPr>
              <p:spPr>
                <a:xfrm rot="10614001">
                  <a:off x="364570" y="454809"/>
                  <a:ext cx="84692" cy="2935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AutoShape 6"/>
                <p:cNvSpPr/>
                <p:nvPr/>
              </p:nvSpPr>
              <p:spPr>
                <a:xfrm rot="10614001">
                  <a:off x="370330" y="1237752"/>
                  <a:ext cx="79145" cy="32050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6" name="矩形 42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TextBox 1"/>
          <p:cNvSpPr txBox="1"/>
          <p:nvPr/>
        </p:nvSpPr>
        <p:spPr>
          <a:xfrm>
            <a:off x="1143944" y="1625058"/>
            <a:ext cx="2716655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报名单位资格审查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836789" y="2495596"/>
            <a:ext cx="3335739" cy="695477"/>
            <a:chOff x="1056778" y="3904933"/>
            <a:chExt cx="3129791" cy="936217"/>
          </a:xfrm>
        </p:grpSpPr>
        <p:grpSp>
          <p:nvGrpSpPr>
            <p:cNvPr id="16" name="组合 37"/>
            <p:cNvGrpSpPr/>
            <p:nvPr/>
          </p:nvGrpSpPr>
          <p:grpSpPr>
            <a:xfrm>
              <a:off x="1056778" y="3904933"/>
              <a:ext cx="3129791" cy="936217"/>
              <a:chOff x="-2096" y="-10846"/>
              <a:chExt cx="910154" cy="523616"/>
            </a:xfrm>
          </p:grpSpPr>
          <p:sp>
            <p:nvSpPr>
              <p:cNvPr id="18" name="Rectangle 5"/>
              <p:cNvSpPr/>
              <p:nvPr/>
            </p:nvSpPr>
            <p:spPr>
              <a:xfrm>
                <a:off x="0" y="0"/>
                <a:ext cx="908058" cy="402733"/>
              </a:xfrm>
              <a:prstGeom prst="rect">
                <a:avLst/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矩形 42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7" name="Picture 3"/>
            <p:cNvPicPr>
              <a:picLocks noChangeAspect="1"/>
            </p:cNvPicPr>
            <p:nvPr/>
          </p:nvPicPr>
          <p:blipFill>
            <a:blip r:embed="rId2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" name="TextBox 20"/>
          <p:cNvSpPr txBox="1"/>
          <p:nvPr/>
        </p:nvSpPr>
        <p:spPr>
          <a:xfrm>
            <a:off x="1215561" y="2589494"/>
            <a:ext cx="2723021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各区及相关单位复查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3"/>
          <p:cNvGrpSpPr/>
          <p:nvPr/>
        </p:nvGrpSpPr>
        <p:grpSpPr>
          <a:xfrm>
            <a:off x="836789" y="3507776"/>
            <a:ext cx="3335739" cy="695477"/>
            <a:chOff x="1056778" y="3904933"/>
            <a:chExt cx="3129791" cy="936217"/>
          </a:xfrm>
        </p:grpSpPr>
        <p:grpSp>
          <p:nvGrpSpPr>
            <p:cNvPr id="22" name="组合 37"/>
            <p:cNvGrpSpPr/>
            <p:nvPr/>
          </p:nvGrpSpPr>
          <p:grpSpPr>
            <a:xfrm>
              <a:off x="1056778" y="3904933"/>
              <a:ext cx="3129791" cy="936217"/>
              <a:chOff x="-2096" y="-10846"/>
              <a:chExt cx="910154" cy="523616"/>
            </a:xfrm>
          </p:grpSpPr>
          <p:sp>
            <p:nvSpPr>
              <p:cNvPr id="24" name="Rectangle 5"/>
              <p:cNvSpPr/>
              <p:nvPr/>
            </p:nvSpPr>
            <p:spPr>
              <a:xfrm>
                <a:off x="0" y="0"/>
                <a:ext cx="908058" cy="402733"/>
              </a:xfrm>
              <a:prstGeom prst="rect">
                <a:avLst/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5" name="矩形 42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2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TextBox 28"/>
          <p:cNvSpPr txBox="1"/>
          <p:nvPr/>
        </p:nvSpPr>
        <p:spPr>
          <a:xfrm>
            <a:off x="927503" y="3601674"/>
            <a:ext cx="3478972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市级部门联审及报教育部复核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Rectangle 2"/>
          <p:cNvSpPr txBox="1"/>
          <p:nvPr>
            <p:custDataLst>
              <p:tags r:id="rId4"/>
            </p:custDataLst>
          </p:nvPr>
        </p:nvSpPr>
        <p:spPr>
          <a:xfrm>
            <a:off x="1623956" y="439215"/>
            <a:ext cx="5097145" cy="563245"/>
          </a:xfrm>
          <a:prstGeom prst="rect">
            <a:avLst/>
          </a:prstGeom>
          <a:noFill/>
          <a:ln w="9525">
            <a:noFill/>
          </a:ln>
        </p:spPr>
        <p:txBody>
          <a:bodyPr lIns="90715" tIns="45356" rIns="90715" bIns="45356" anchor="ctr" anchorCtr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hangingPunct="1"/>
            <a:r>
              <a:rPr lang="zh-CN" alt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资格审查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审查办法</a:t>
            </a:r>
            <a:endParaRPr lang="zh-CN" alt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3"/>
          <p:cNvGrpSpPr/>
          <p:nvPr/>
        </p:nvGrpSpPr>
        <p:grpSpPr>
          <a:xfrm>
            <a:off x="836789" y="1531160"/>
            <a:ext cx="3848195" cy="2380852"/>
            <a:chOff x="565618" y="3904933"/>
            <a:chExt cx="4177006" cy="3205069"/>
          </a:xfrm>
        </p:grpSpPr>
        <p:grpSp>
          <p:nvGrpSpPr>
            <p:cNvPr id="30" name="组合 37"/>
            <p:cNvGrpSpPr/>
            <p:nvPr/>
          </p:nvGrpSpPr>
          <p:grpSpPr>
            <a:xfrm>
              <a:off x="565618" y="3904933"/>
              <a:ext cx="4177006" cy="3205069"/>
              <a:chOff x="-144927" y="-10846"/>
              <a:chExt cx="1214688" cy="1792560"/>
            </a:xfrm>
          </p:grpSpPr>
          <p:grpSp>
            <p:nvGrpSpPr>
              <p:cNvPr id="32" name="组合 13"/>
              <p:cNvGrpSpPr/>
              <p:nvPr/>
            </p:nvGrpSpPr>
            <p:grpSpPr>
              <a:xfrm>
                <a:off x="-144927" y="0"/>
                <a:ext cx="1214688" cy="1781714"/>
                <a:chOff x="-154247" y="0"/>
                <a:chExt cx="1292806" cy="1896300"/>
              </a:xfrm>
            </p:grpSpPr>
            <p:sp>
              <p:nvSpPr>
                <p:cNvPr id="34" name="Rectangle 5"/>
                <p:cNvSpPr/>
                <p:nvPr/>
              </p:nvSpPr>
              <p:spPr>
                <a:xfrm>
                  <a:off x="-154247" y="0"/>
                  <a:ext cx="1120704" cy="428634"/>
                </a:xfrm>
                <a:prstGeom prst="rect">
                  <a:avLst/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" name="AutoShape 6"/>
                <p:cNvSpPr/>
                <p:nvPr/>
              </p:nvSpPr>
              <p:spPr>
                <a:xfrm rot="10614001">
                  <a:off x="364744" y="454631"/>
                  <a:ext cx="84130" cy="31458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" name="AutoShape 6"/>
                <p:cNvSpPr/>
                <p:nvPr/>
              </p:nvSpPr>
              <p:spPr>
                <a:xfrm rot="10614001">
                  <a:off x="370086" y="1237057"/>
                  <a:ext cx="84130" cy="31458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7" name="AutoShape 6"/>
                <p:cNvSpPr/>
                <p:nvPr/>
              </p:nvSpPr>
              <p:spPr>
                <a:xfrm rot="5400000">
                  <a:off x="972255" y="1729996"/>
                  <a:ext cx="200817" cy="13179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33" name="矩形 42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2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8" name="矩形 37"/>
          <p:cNvSpPr/>
          <p:nvPr/>
        </p:nvSpPr>
        <p:spPr>
          <a:xfrm>
            <a:off x="4824994" y="3044920"/>
            <a:ext cx="4016124" cy="157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市高招办、市教委有关部门、市公安局户政部门对考生学籍和户籍进行市级复审，并报教育部进行重复报名和违规报名筛查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36789" y="1531160"/>
            <a:ext cx="3335910" cy="1959413"/>
            <a:chOff x="565618" y="3904933"/>
            <a:chExt cx="3620954" cy="2637173"/>
          </a:xfrm>
        </p:grpSpPr>
        <p:grpSp>
          <p:nvGrpSpPr>
            <p:cNvPr id="3" name="组合 37"/>
            <p:cNvGrpSpPr/>
            <p:nvPr/>
          </p:nvGrpSpPr>
          <p:grpSpPr>
            <a:xfrm>
              <a:off x="565618" y="3904933"/>
              <a:ext cx="3620954" cy="2637173"/>
              <a:chOff x="-144927" y="-10846"/>
              <a:chExt cx="1052986" cy="1474942"/>
            </a:xfrm>
          </p:grpSpPr>
          <p:grpSp>
            <p:nvGrpSpPr>
              <p:cNvPr id="5" name="组合 13"/>
              <p:cNvGrpSpPr/>
              <p:nvPr/>
            </p:nvGrpSpPr>
            <p:grpSpPr>
              <a:xfrm>
                <a:off x="-144927" y="0"/>
                <a:ext cx="1052986" cy="1464096"/>
                <a:chOff x="-154247" y="0"/>
                <a:chExt cx="1120704" cy="1558255"/>
              </a:xfrm>
            </p:grpSpPr>
            <p:sp>
              <p:nvSpPr>
                <p:cNvPr id="7" name="Rectangle 5"/>
                <p:cNvSpPr/>
                <p:nvPr/>
              </p:nvSpPr>
              <p:spPr>
                <a:xfrm>
                  <a:off x="-154247" y="0"/>
                  <a:ext cx="1120704" cy="428634"/>
                </a:xfrm>
                <a:prstGeom prst="rect">
                  <a:avLst/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" name="AutoShape 6"/>
                <p:cNvSpPr/>
                <p:nvPr/>
              </p:nvSpPr>
              <p:spPr>
                <a:xfrm rot="10614001">
                  <a:off x="364570" y="454809"/>
                  <a:ext cx="84692" cy="293540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" name="AutoShape 6"/>
                <p:cNvSpPr/>
                <p:nvPr/>
              </p:nvSpPr>
              <p:spPr>
                <a:xfrm rot="10614001">
                  <a:off x="370330" y="1237752"/>
                  <a:ext cx="79145" cy="320503"/>
                </a:xfrm>
                <a:prstGeom prst="triangle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BCFCC">
                        <a:alpha val="100000"/>
                      </a:srgbClr>
                    </a:gs>
                    <a:gs pos="50000">
                      <a:srgbClr val="D4E0DE">
                        <a:alpha val="100000"/>
                      </a:srgbClr>
                    </a:gs>
                    <a:gs pos="100000">
                      <a:srgbClr val="EAEFEE">
                        <a:alpha val="100000"/>
                      </a:srgbClr>
                    </a:gs>
                  </a:gsLst>
                  <a:lin ang="0" scaled="1"/>
                  <a:tileRect/>
                </a:gradFill>
                <a:ln w="9525" cap="flat" cmpd="sng">
                  <a:solidFill>
                    <a:srgbClr val="66848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pPr eaLnBrk="1" hangingPunct="1"/>
                  <a:endParaRPr lang="zh-CN" altLang="en-US" sz="1805" b="1" dirty="0"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6" name="矩形 42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" name="TextBox 1"/>
          <p:cNvSpPr txBox="1"/>
          <p:nvPr/>
        </p:nvSpPr>
        <p:spPr>
          <a:xfrm>
            <a:off x="1143944" y="1625058"/>
            <a:ext cx="2716655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报名单位资格审查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3"/>
          <p:cNvGrpSpPr/>
          <p:nvPr/>
        </p:nvGrpSpPr>
        <p:grpSpPr>
          <a:xfrm>
            <a:off x="836789" y="2495596"/>
            <a:ext cx="3335739" cy="695477"/>
            <a:chOff x="1056778" y="3904933"/>
            <a:chExt cx="3129791" cy="936217"/>
          </a:xfrm>
        </p:grpSpPr>
        <p:grpSp>
          <p:nvGrpSpPr>
            <p:cNvPr id="16" name="组合 37"/>
            <p:cNvGrpSpPr/>
            <p:nvPr/>
          </p:nvGrpSpPr>
          <p:grpSpPr>
            <a:xfrm>
              <a:off x="1056778" y="3904933"/>
              <a:ext cx="3129791" cy="936217"/>
              <a:chOff x="-2096" y="-10846"/>
              <a:chExt cx="910154" cy="523616"/>
            </a:xfrm>
          </p:grpSpPr>
          <p:sp>
            <p:nvSpPr>
              <p:cNvPr id="18" name="Rectangle 5"/>
              <p:cNvSpPr/>
              <p:nvPr/>
            </p:nvSpPr>
            <p:spPr>
              <a:xfrm>
                <a:off x="0" y="0"/>
                <a:ext cx="908058" cy="402733"/>
              </a:xfrm>
              <a:prstGeom prst="rect">
                <a:avLst/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9" name="矩形 42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7" name="Picture 3"/>
            <p:cNvPicPr>
              <a:picLocks noChangeAspect="1"/>
            </p:cNvPicPr>
            <p:nvPr/>
          </p:nvPicPr>
          <p:blipFill>
            <a:blip r:embed="rId2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" name="TextBox 20"/>
          <p:cNvSpPr txBox="1"/>
          <p:nvPr/>
        </p:nvSpPr>
        <p:spPr>
          <a:xfrm>
            <a:off x="1215561" y="2589494"/>
            <a:ext cx="2723021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各区及相关单位复查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3"/>
          <p:cNvGrpSpPr/>
          <p:nvPr/>
        </p:nvGrpSpPr>
        <p:grpSpPr>
          <a:xfrm>
            <a:off x="836789" y="3507776"/>
            <a:ext cx="3335739" cy="695477"/>
            <a:chOff x="1056778" y="3904933"/>
            <a:chExt cx="3129791" cy="936217"/>
          </a:xfrm>
        </p:grpSpPr>
        <p:grpSp>
          <p:nvGrpSpPr>
            <p:cNvPr id="22" name="组合 37"/>
            <p:cNvGrpSpPr/>
            <p:nvPr/>
          </p:nvGrpSpPr>
          <p:grpSpPr>
            <a:xfrm>
              <a:off x="1056778" y="3904933"/>
              <a:ext cx="3129791" cy="936217"/>
              <a:chOff x="-2096" y="-10846"/>
              <a:chExt cx="910154" cy="523616"/>
            </a:xfrm>
          </p:grpSpPr>
          <p:sp>
            <p:nvSpPr>
              <p:cNvPr id="24" name="Rectangle 5"/>
              <p:cNvSpPr/>
              <p:nvPr/>
            </p:nvSpPr>
            <p:spPr>
              <a:xfrm>
                <a:off x="0" y="0"/>
                <a:ext cx="908058" cy="402733"/>
              </a:xfrm>
              <a:prstGeom prst="rect">
                <a:avLst/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5" name="矩形 42"/>
              <p:cNvPicPr/>
              <p:nvPr/>
            </p:nvPicPr>
            <p:blipFill>
              <a:blip r:embed="rId1" cstate="print"/>
              <a:stretch>
                <a:fillRect/>
              </a:stretch>
            </p:blipFill>
            <p:spPr>
              <a:xfrm>
                <a:off x="-2096" y="-10846"/>
                <a:ext cx="859543" cy="523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2" cstate="print"/>
            <a:srcRect l="48375" t="13858" r="46848" b="30260"/>
            <a:stretch>
              <a:fillRect/>
            </a:stretch>
          </p:blipFill>
          <p:spPr>
            <a:xfrm>
              <a:off x="2441920" y="4055640"/>
              <a:ext cx="713341" cy="5216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6" name="TextBox 28"/>
          <p:cNvSpPr txBox="1"/>
          <p:nvPr/>
        </p:nvSpPr>
        <p:spPr>
          <a:xfrm>
            <a:off x="927503" y="3601674"/>
            <a:ext cx="3478972" cy="3695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5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市级部门联审及报教育部复核</a:t>
            </a:r>
            <a:endParaRPr kumimoji="0" lang="zh-CN" altLang="en-US" sz="1805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Rectangle 2"/>
          <p:cNvSpPr txBox="1"/>
          <p:nvPr>
            <p:custDataLst>
              <p:tags r:id="rId4"/>
            </p:custDataLst>
          </p:nvPr>
        </p:nvSpPr>
        <p:spPr>
          <a:xfrm>
            <a:off x="1623956" y="439215"/>
            <a:ext cx="5097145" cy="563245"/>
          </a:xfrm>
          <a:prstGeom prst="rect">
            <a:avLst/>
          </a:prstGeom>
          <a:noFill/>
          <a:ln w="9525">
            <a:noFill/>
          </a:ln>
        </p:spPr>
        <p:txBody>
          <a:bodyPr lIns="90715" tIns="45356" rIns="90715" bIns="45356" anchor="ctr" anchorCtr="0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eaLnBrk="1" hangingPunct="1"/>
            <a:r>
              <a:rPr lang="zh-CN" alt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资格审查</a:t>
            </a:r>
            <a:r>
              <a:rPr lang="en-US" altLang="zh-C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</a:rPr>
              <a:t>审查办法</a:t>
            </a:r>
            <a:endParaRPr lang="zh-CN" altLang="en-US" sz="32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1"/>
          <p:cNvSpPr txBox="1"/>
          <p:nvPr/>
        </p:nvSpPr>
        <p:spPr>
          <a:xfrm>
            <a:off x="4610420" y="2037446"/>
            <a:ext cx="292997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endParaRPr lang="zh-CN" altLang="en-US" sz="3200" b="1" dirty="0">
              <a:solidFill>
                <a:srgbClr val="1865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25244" y="2599138"/>
            <a:ext cx="2939156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3844298" y="1370072"/>
            <a:ext cx="0" cy="216327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"/>
          <p:cNvSpPr txBox="1"/>
          <p:nvPr/>
        </p:nvSpPr>
        <p:spPr>
          <a:xfrm>
            <a:off x="2135070" y="2881892"/>
            <a:ext cx="12694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1865CF"/>
                </a:solidFill>
                <a:latin typeface="Franklin Gothic Book" panose="020B0503020102020204" pitchFamily="34" charset="0"/>
                <a:ea typeface="+mj-ea"/>
              </a:rPr>
              <a:t>PART 04</a:t>
            </a:r>
            <a:endParaRPr lang="zh-CN" altLang="en-US" sz="2800" dirty="0">
              <a:solidFill>
                <a:srgbClr val="1865CF"/>
              </a:solidFill>
              <a:latin typeface="Franklin Gothic Book" panose="020B0503020102020204" pitchFamily="34" charset="0"/>
              <a:ea typeface="+mj-ea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2074825" y="1587657"/>
            <a:ext cx="1389910" cy="11459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1865CF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7200" dirty="0">
              <a:solidFill>
                <a:srgbClr val="1865C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6" grpId="0"/>
      <p:bldP spid="5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9405" y="298364"/>
            <a:ext cx="6545190" cy="4546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/>
          <a:srcRect l="5269" t="13745" r="7119" b="54852"/>
          <a:stretch>
            <a:fillRect/>
          </a:stretch>
        </p:blipFill>
        <p:spPr>
          <a:xfrm>
            <a:off x="482626" y="1167910"/>
            <a:ext cx="3793822" cy="294304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/>
          <a:srcRect t="51541"/>
          <a:stretch>
            <a:fillRect/>
          </a:stretch>
        </p:blipFill>
        <p:spPr>
          <a:xfrm>
            <a:off x="4502844" y="856478"/>
            <a:ext cx="3626864" cy="3430543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660828" y="2639434"/>
            <a:ext cx="2689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689411" y="3964931"/>
            <a:ext cx="30932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12" name="日期占位符 4"/>
          <p:cNvSpPr txBox="1">
            <a:spLocks noGrp="1"/>
          </p:cNvSpPr>
          <p:nvPr/>
        </p:nvSpPr>
        <p:spPr>
          <a:xfrm>
            <a:off x="1811100" y="6494825"/>
            <a:ext cx="2632306" cy="230764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www.zhaokao.net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页脚占位符 5"/>
          <p:cNvSpPr txBox="1">
            <a:spLocks noGrp="1"/>
          </p:cNvSpPr>
          <p:nvPr/>
        </p:nvSpPr>
        <p:spPr>
          <a:xfrm>
            <a:off x="7526101" y="6505965"/>
            <a:ext cx="2856704" cy="214850"/>
          </a:xfrm>
          <a:prstGeom prst="rect">
            <a:avLst/>
          </a:prstGeom>
          <a:noFill/>
          <a:ln w="9525">
            <a:noFill/>
          </a:ln>
        </p:spPr>
        <p:txBody>
          <a:bodyPr lIns="90742" tIns="45371" rIns="90742" bIns="45371"/>
          <a:lstStyle/>
          <a:p>
            <a:pPr algn="r" defTabSz="904875" eaLnBrk="1" hangingPunct="1"/>
            <a:r>
              <a:rPr lang="en-US" altLang="zh-CN" sz="1005" b="1" dirty="0">
                <a:solidFill>
                  <a:schemeClr val="bg1"/>
                </a:solidFill>
                <a:latin typeface="Verdana" panose="020B0604030504040204" pitchFamily="34" charset="0"/>
              </a:rPr>
              <a:t>TAEA</a:t>
            </a:r>
            <a:endParaRPr lang="en-US" altLang="zh-CN" sz="1005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28606" y="586422"/>
            <a:ext cx="8229600" cy="1143000"/>
          </a:xfrm>
          <a:prstGeom prst="rect">
            <a:avLst/>
          </a:prstGeom>
        </p:spPr>
        <p:txBody>
          <a:bodyPr wrap="square" lIns="91440" tIns="45720" rIns="91440" bIns="45720" numCol="1" anchor="ctr" anchorCtr="0" compatLnSpc="1"/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找回密码</a:t>
            </a:r>
            <a:endParaRPr lang="zh-CN" altLang="en-US" sz="2800" b="1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46935" y="1653095"/>
            <a:ext cx="8229600" cy="4525963"/>
          </a:xfrm>
          <a:prstGeom prst="rect">
            <a:avLst/>
          </a:prstGeom>
        </p:spPr>
        <p:txBody>
          <a:bodyPr wrap="square" lIns="91440" tIns="45720" rIns="91440" bIns="45720" numCol="1" anchor="t" anchorCtr="0" compatLnSpc="1"/>
          <a:lstStyle>
            <a:lvl1pPr marL="171450" indent="-171450" algn="l" defTabSz="6851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4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身份证号和手机号</a:t>
            </a:r>
            <a:endParaRPr lang="zh-CN" altLang="en-US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4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发送短信验证码</a:t>
            </a:r>
            <a:endParaRPr lang="zh-CN" altLang="en-US" sz="24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defTabSz="9144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zh-CN" altLang="en-US" sz="2400" b="1" kern="0" dirty="0">
                <a:latin typeface="黑体" panose="02010609060101010101" pitchFamily="49" charset="-122"/>
                <a:ea typeface="黑体" panose="02010609060101010101" pitchFamily="49" charset="-122"/>
              </a:rPr>
              <a:t>重新设置密码</a:t>
            </a:r>
            <a:endParaRPr lang="zh-CN" altLang="en-US" sz="1800" b="1" kern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62965" y="1003935"/>
            <a:ext cx="7677785" cy="1170940"/>
          </a:xfrm>
          <a:prstGeom prst="rect">
            <a:avLst/>
          </a:prstGeom>
        </p:spPr>
        <p:txBody>
          <a:bodyPr wrap="square" lIns="92364" tIns="46182" rIns="92364" bIns="46182">
            <a:spAutoFit/>
          </a:bodyPr>
          <a:lstStyle/>
          <a:p>
            <a:pPr marL="615950" indent="-615950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可以报考的情况：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15950" indent="-615950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6475" y="1813560"/>
            <a:ext cx="7130415" cy="197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lnSpc>
                <a:spcPts val="34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zh-CN" altLang="en-US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</a:t>
            </a:r>
            <a:r>
              <a:rPr lang="zh-CN" altLang="en-US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）具有我市</a:t>
            </a:r>
            <a:r>
              <a:rPr lang="zh-CN" altLang="en-US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常住户籍</a:t>
            </a:r>
            <a:r>
              <a:rPr lang="zh-CN" altLang="en-US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的考生，须符合以下要求</a:t>
            </a:r>
            <a:r>
              <a:rPr lang="en-US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：</a:t>
            </a:r>
            <a:endParaRPr kumimoji="0" lang="en-US" sz="2205" b="1" kern="1200" cap="none" spc="0" normalizeH="0" baseline="0" noProof="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609600" marR="0" indent="-609600" defTabSz="914400">
              <a:lnSpc>
                <a:spcPts val="34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205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应届毕业生</a:t>
            </a:r>
            <a:endParaRPr kumimoji="0" lang="zh-CN" altLang="en-US" sz="2205" kern="1200" cap="none" spc="0" normalizeH="0" baseline="0" noProof="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  <a:p>
            <a:pPr marL="549275" marR="0" indent="-549275" defTabSz="914400">
              <a:lnSpc>
                <a:spcPts val="34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defRPr/>
            </a:pPr>
            <a:r>
              <a:rPr lang="en-US" altLang="zh-CN" sz="2205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</a:t>
            </a:r>
            <a:r>
              <a:rPr lang="zh-CN" altLang="en-US" sz="2205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须</a:t>
            </a:r>
            <a:r>
              <a:rPr lang="en-US" altLang="zh-CN" sz="2205" b="1" noProof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2023</a:t>
            </a:r>
            <a:r>
              <a:rPr lang="zh-CN" altLang="en-US" sz="2205" b="1" noProof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</a:t>
            </a:r>
            <a:r>
              <a:rPr lang="en-US" altLang="zh-CN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8</a:t>
            </a:r>
            <a:r>
              <a:rPr lang="zh-CN" altLang="en-US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月</a:t>
            </a:r>
            <a:r>
              <a:rPr lang="en-US" altLang="zh-CN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31</a:t>
            </a:r>
            <a:r>
              <a:rPr lang="zh-CN" altLang="en-US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日（含）前</a:t>
            </a:r>
            <a:r>
              <a:rPr lang="zh-CN" altLang="en-US" sz="2205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取得我市常住户籍，具有</a:t>
            </a:r>
            <a:r>
              <a:rPr lang="zh-CN" altLang="en-US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</a:t>
            </a:r>
            <a:r>
              <a:rPr lang="zh-CN" altLang="en-US" sz="220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市</a:t>
            </a:r>
            <a:r>
              <a:rPr lang="zh-CN" altLang="en-US" sz="2205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高级中等教育学校</a:t>
            </a:r>
            <a:r>
              <a:rPr lang="en-US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3</a:t>
            </a:r>
            <a:r>
              <a:rPr lang="zh-CN" altLang="en-US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年</a:t>
            </a:r>
            <a:r>
              <a:rPr lang="zh-CN" altLang="en-US" sz="2205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学籍</a:t>
            </a:r>
            <a:r>
              <a:rPr lang="zh-CN" altLang="en-US" sz="2205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并</a:t>
            </a:r>
            <a:r>
              <a:rPr lang="zh-CN" altLang="en-US" sz="2205" b="1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实际</a:t>
            </a:r>
            <a:r>
              <a:rPr lang="zh-CN" altLang="en-US" sz="2205" noProof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就读</a:t>
            </a:r>
            <a:r>
              <a:rPr lang="zh-CN" altLang="en-US" sz="2205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2205" noProof="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\Users\ZY-X\Desktop\素材\科技\图片14.png图片14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-118110" y="-25400"/>
            <a:ext cx="9521190" cy="51949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61">
            <a:hlinkClick r:id="rId2"/>
          </p:cNvPr>
          <p:cNvSpPr>
            <a:spLocks noChangeArrowheads="1"/>
          </p:cNvSpPr>
          <p:nvPr/>
        </p:nvSpPr>
        <p:spPr bwMode="auto">
          <a:xfrm>
            <a:off x="4485163" y="2636156"/>
            <a:ext cx="315106" cy="391121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21"/>
          <p:cNvSpPr txBox="1"/>
          <p:nvPr/>
        </p:nvSpPr>
        <p:spPr>
          <a:xfrm>
            <a:off x="2489200" y="2395008"/>
            <a:ext cx="4711277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垂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听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211" y="938530"/>
            <a:ext cx="947578" cy="934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862965" y="1003935"/>
            <a:ext cx="7677785" cy="1170940"/>
          </a:xfrm>
          <a:prstGeom prst="rect">
            <a:avLst/>
          </a:prstGeom>
        </p:spPr>
        <p:txBody>
          <a:bodyPr wrap="square" lIns="92364" tIns="46182" rIns="92364" bIns="46182">
            <a:spAutoFit/>
          </a:bodyPr>
          <a:lstStyle/>
          <a:p>
            <a:pPr marL="615950" indent="-615950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可以报考的情况：</a:t>
            </a:r>
            <a:endParaRPr lang="en-US" altLang="zh-C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15950" indent="-615950">
              <a:lnSpc>
                <a:spcPct val="125000"/>
              </a:lnSpc>
              <a:spcBef>
                <a:spcPts val="20"/>
              </a:spcBef>
              <a:spcAft>
                <a:spcPts val="0"/>
              </a:spcAft>
              <a:defRPr/>
            </a:pP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6750" y="1660525"/>
            <a:ext cx="7946390" cy="15617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lnSpc>
                <a:spcPts val="34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en-US" altLang="zh-CN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</a:t>
            </a:r>
            <a:r>
              <a:rPr lang="zh-CN" altLang="en-US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205" b="1" noProof="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</a:t>
            </a:r>
            <a:r>
              <a:rPr lang="zh-CN" altLang="en-US" sz="2205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蓝印</a:t>
            </a:r>
            <a:r>
              <a:rPr lang="zh-CN" altLang="en-US" sz="2205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户口考生：</a:t>
            </a:r>
            <a:endParaRPr lang="zh-CN" altLang="en-US" sz="2205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533400" indent="-533400" algn="just">
              <a:lnSpc>
                <a:spcPts val="3600"/>
              </a:lnSpc>
              <a:spcBef>
                <a:spcPct val="20000"/>
              </a:spcBef>
            </a:pPr>
            <a:r>
              <a:rPr lang="zh-CN" altLang="en-US" sz="2205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en-US" altLang="zh-CN" sz="2205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</a:t>
            </a:r>
            <a:endParaRPr lang="en-US" altLang="zh-CN" sz="2205" noProof="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549275" marR="0" indent="-549275" defTabSz="914400">
              <a:lnSpc>
                <a:spcPts val="34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defRPr/>
            </a:pPr>
            <a:endParaRPr lang="zh-CN" altLang="en-US" sz="2205" noProof="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7734" y="2316344"/>
            <a:ext cx="6324600" cy="1737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应届毕业生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just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2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  </a:t>
            </a:r>
            <a:r>
              <a:rPr kumimoji="1" lang="zh-CN" altLang="en-US" sz="22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需</a:t>
            </a:r>
            <a:r>
              <a:rPr kumimoji="1" lang="zh-CN" altLang="en-US" sz="221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在</a:t>
            </a:r>
            <a:r>
              <a:rPr kumimoji="1" lang="en-US" altLang="zh-CN" sz="221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2023</a:t>
            </a:r>
            <a:r>
              <a:rPr kumimoji="1" lang="zh-CN" altLang="en-US" sz="221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年</a:t>
            </a:r>
            <a:r>
              <a:rPr kumimoji="1" lang="zh-CN" altLang="en-US" sz="221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10月1日以前</a:t>
            </a:r>
            <a:r>
              <a:rPr kumimoji="1" lang="zh-CN" altLang="en-US" sz="221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取得本市</a:t>
            </a:r>
            <a:r>
              <a:rPr kumimoji="1" lang="zh-CN" altLang="en-US" sz="221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蓝印</a:t>
            </a:r>
            <a:r>
              <a:rPr kumimoji="1" lang="zh-CN" altLang="en-US" sz="2210" b="1" dirty="0" smtClean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户口</a:t>
            </a:r>
            <a:r>
              <a:rPr kumimoji="1" lang="zh-CN" altLang="en-US" sz="221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，</a:t>
            </a:r>
            <a:r>
              <a:rPr kumimoji="1" lang="en-US" altLang="zh-CN" sz="221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2023</a:t>
            </a:r>
            <a:r>
              <a:rPr kumimoji="1" lang="zh-CN" altLang="en-US" sz="221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年</a:t>
            </a:r>
            <a:r>
              <a:rPr kumimoji="1" lang="zh-CN" altLang="en-US" sz="221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取得</a:t>
            </a:r>
            <a:r>
              <a:rPr kumimoji="1" lang="zh-CN" altLang="en-US" sz="221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本市普通高中</a:t>
            </a:r>
            <a:r>
              <a:rPr kumimoji="1" lang="zh-CN" altLang="en-US" sz="221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正式学籍，在学籍校</a:t>
            </a:r>
            <a:r>
              <a:rPr kumimoji="1" lang="zh-CN" altLang="en-US" sz="221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实际</a:t>
            </a:r>
            <a:r>
              <a:rPr kumimoji="1" lang="zh-CN" altLang="en-US" sz="221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就读</a:t>
            </a:r>
            <a:r>
              <a:rPr kumimoji="1" lang="zh-CN" altLang="en-US" sz="221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+mn-ea"/>
              </a:rPr>
              <a:t>三年</a:t>
            </a:r>
            <a:endParaRPr kumimoji="1" lang="zh-CN" altLang="en-US" sz="221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1"/>
          <p:cNvSpPr txBox="1"/>
          <p:nvPr/>
        </p:nvSpPr>
        <p:spPr>
          <a:xfrm>
            <a:off x="4610420" y="2037446"/>
            <a:ext cx="2929976" cy="5607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1865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报名办法</a:t>
            </a:r>
            <a:endParaRPr lang="zh-CN" altLang="en-US" sz="3200" b="1" dirty="0">
              <a:solidFill>
                <a:srgbClr val="1865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25244" y="2599138"/>
            <a:ext cx="2939156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3844298" y="1370072"/>
            <a:ext cx="0" cy="216327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"/>
          <p:cNvSpPr txBox="1"/>
          <p:nvPr/>
        </p:nvSpPr>
        <p:spPr>
          <a:xfrm>
            <a:off x="2135070" y="2881892"/>
            <a:ext cx="126942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1865CF"/>
                </a:solidFill>
                <a:latin typeface="Franklin Gothic Book" panose="020B0503020102020204" pitchFamily="34" charset="0"/>
                <a:ea typeface="+mj-ea"/>
              </a:rPr>
              <a:t>PART 02</a:t>
            </a:r>
            <a:endParaRPr lang="zh-CN" altLang="en-US" sz="2800" dirty="0">
              <a:solidFill>
                <a:srgbClr val="1865CF"/>
              </a:solidFill>
              <a:latin typeface="Franklin Gothic Book" panose="020B0503020102020204" pitchFamily="34" charset="0"/>
              <a:ea typeface="+mj-ea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2074825" y="1587657"/>
            <a:ext cx="1389910" cy="11459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1865CF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7200" dirty="0">
              <a:solidFill>
                <a:srgbClr val="1865CF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6" grpId="0"/>
      <p:bldP spid="5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>
          <a:xfrm>
            <a:off x="1978660" y="2104390"/>
            <a:ext cx="5781040" cy="19551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第一阶段：考生网上报名</a:t>
            </a:r>
            <a:endParaRPr kumimoji="0" lang="en-US" altLang="zh-CN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kumimoji="0" lang="zh-CN" altLang="en-US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第二阶段：报名点现场确认</a:t>
            </a:r>
            <a:endParaRPr kumimoji="0" lang="zh-CN" altLang="en-US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9965" y="1143635"/>
            <a:ext cx="2807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kern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报名程序</a:t>
            </a:r>
            <a:endParaRPr lang="zh-CN" altLang="en-US" sz="3600" b="1" kern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415" y="250825"/>
            <a:ext cx="680720" cy="6711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82340" y="498475"/>
            <a:ext cx="2807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报名办法</a:t>
            </a:r>
            <a:endParaRPr lang="zh-CN" altLang="en-US" sz="3600" b="1" kern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16387" name="组合 37"/>
          <p:cNvGrpSpPr/>
          <p:nvPr/>
        </p:nvGrpSpPr>
        <p:grpSpPr>
          <a:xfrm>
            <a:off x="1689378" y="1529076"/>
            <a:ext cx="1780864" cy="436065"/>
            <a:chOff x="0" y="0"/>
            <a:chExt cx="1000134" cy="433633"/>
          </a:xfrm>
        </p:grpSpPr>
        <p:grpSp>
          <p:nvGrpSpPr>
            <p:cNvPr id="16391" name="组合 13"/>
            <p:cNvGrpSpPr/>
            <p:nvPr/>
          </p:nvGrpSpPr>
          <p:grpSpPr>
            <a:xfrm>
              <a:off x="0" y="0"/>
              <a:ext cx="1000134" cy="402733"/>
              <a:chOff x="0" y="0"/>
              <a:chExt cx="1064455" cy="428634"/>
            </a:xfrm>
          </p:grpSpPr>
          <p:sp>
            <p:nvSpPr>
              <p:cNvPr id="16393" name="Rectangle 5"/>
              <p:cNvSpPr/>
              <p:nvPr>
                <p:custDataLst>
                  <p:tags r:id="rId2"/>
                </p:custDataLst>
              </p:nvPr>
            </p:nvSpPr>
            <p:spPr>
              <a:xfrm>
                <a:off x="0" y="0"/>
                <a:ext cx="966476" cy="427834"/>
              </a:xfrm>
              <a:prstGeom prst="rect">
                <a:avLst/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AutoShape 6"/>
              <p:cNvSpPr/>
              <p:nvPr>
                <p:custDataLst>
                  <p:tags r:id="rId3"/>
                </p:custDataLst>
              </p:nvPr>
            </p:nvSpPr>
            <p:spPr>
              <a:xfrm rot="5400000">
                <a:off x="898120" y="152013"/>
                <a:ext cx="200441" cy="132224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BBCFCC">
                      <a:alpha val="100000"/>
                    </a:srgbClr>
                  </a:gs>
                  <a:gs pos="50000">
                    <a:srgbClr val="D4E0DE">
                      <a:alpha val="100000"/>
                    </a:srgbClr>
                  </a:gs>
                  <a:gs pos="100000">
                    <a:srgbClr val="EAEFEE">
                      <a:alpha val="100000"/>
                    </a:srgbClr>
                  </a:gs>
                </a:gsLst>
                <a:lin ang="0" scaled="1"/>
                <a:tileRect/>
              </a:gradFill>
              <a:ln w="9525" cap="flat" cmpd="sng">
                <a:solidFill>
                  <a:srgbClr val="6684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eaLnBrk="1" hangingPunct="1"/>
                <a:endParaRPr lang="zh-CN" altLang="en-US" sz="1805" b="1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6392" name="矩形 17"/>
            <p:cNvPicPr/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-823" y="-34754"/>
              <a:ext cx="858024" cy="6259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680" name="矩形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94115" y="1572045"/>
            <a:ext cx="2721429" cy="4152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640" tIns="45822" rIns="91640" bIns="45822">
            <a:spAutoFit/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05E2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10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考生网上报名</a:t>
            </a:r>
            <a:endParaRPr kumimoji="0" lang="zh-CN" altLang="en-US" sz="210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Rectangle 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20800" y="2221865"/>
            <a:ext cx="7068185" cy="1300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Autofit/>
          </a:bodyPr>
          <a:lstStyle/>
          <a:p>
            <a:pPr marR="0" lvl="0" indent="357505" algn="l" defTabSz="9144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网报时间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16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9:00至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:00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lvl="0" indent="357505" algn="l" defTabSz="9144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436" name="Rectangle 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67312" y="2896751"/>
            <a:ext cx="7940927" cy="9975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354" tIns="46178" rIns="92354" bIns="46178">
            <a:spAutoFit/>
          </a:bodyPr>
          <a:lstStyle/>
          <a:p>
            <a:pPr>
              <a:lnSpc>
                <a:spcPts val="3535"/>
              </a:lnSpc>
              <a:defRPr/>
            </a:pPr>
            <a:r>
              <a:rPr lang="zh-CN" altLang="en-US" sz="2400" b="1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报名方式：登录招考资讯网（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www.zhaokao.net</a:t>
            </a:r>
            <a:r>
              <a:rPr lang="zh-CN" altLang="en-US" sz="2400" b="1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），</a:t>
            </a:r>
            <a:endParaRPr lang="zh-CN" altLang="en-US" sz="2400" b="1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ts val="3535"/>
              </a:lnSpc>
              <a:defRPr/>
            </a:pPr>
            <a:r>
              <a:rPr lang="zh-CN" altLang="en-US" sz="2400" b="1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进入报名系统</a:t>
            </a:r>
            <a:endParaRPr lang="zh-CN" alt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PP_MARK_KEY" val="3915f39b-22e6-4b6d-aa1a-9769a497dcb6"/>
  <p:tag name="COMMONDATA" val="eyJoZGlkIjoiMmY5ZjA5YzY2NzAzMDY2NmIwYzViZjUyODY1NmNjMzIifQ=="/>
  <p:tag name="commondata" val="eyJoZGlkIjoiMDljMGRjOTBlMDZkN2UzOWNmOTU3NDE3Yjk2ZTBhYz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2556</Words>
  <Application>WPS 演示</Application>
  <PresentationFormat>全屏显示(16:9)</PresentationFormat>
  <Paragraphs>331</Paragraphs>
  <Slides>50</Slides>
  <Notes>50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68" baseType="lpstr">
      <vt:lpstr>Arial</vt:lpstr>
      <vt:lpstr>宋体</vt:lpstr>
      <vt:lpstr>Wingdings</vt:lpstr>
      <vt:lpstr>微软雅黑</vt:lpstr>
      <vt:lpstr>Calibri</vt:lpstr>
      <vt:lpstr>Franklin Gothic Book</vt:lpstr>
      <vt:lpstr>Impact</vt:lpstr>
      <vt:lpstr>黑体</vt:lpstr>
      <vt:lpstr>华文楷体</vt:lpstr>
      <vt:lpstr>Wingdings</vt:lpstr>
      <vt:lpstr>Times New Roman</vt:lpstr>
      <vt:lpstr>Arial Unicode MS</vt:lpstr>
      <vt:lpstr>Garamond</vt:lpstr>
      <vt:lpstr>Verdana</vt:lpstr>
      <vt:lpstr>楷体_GB2312</vt:lpstr>
      <vt:lpstr>新宋体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662</dc:title>
  <dc:creator>admin</dc:creator>
  <cp:lastModifiedBy>hp</cp:lastModifiedBy>
  <cp:revision>351</cp:revision>
  <dcterms:created xsi:type="dcterms:W3CDTF">2015-03-10T09:38:00Z</dcterms:created>
  <dcterms:modified xsi:type="dcterms:W3CDTF">2025-09-22T07:07:20Z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69299F06CC884CD285F871244CC8635D_12</vt:lpwstr>
  </property>
</Properties>
</file>